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9" r:id="rId1"/>
  </p:sldMasterIdLst>
  <p:notesMasterIdLst>
    <p:notesMasterId r:id="rId34"/>
  </p:notesMasterIdLst>
  <p:sldIdLst>
    <p:sldId id="287" r:id="rId2"/>
    <p:sldId id="328" r:id="rId3"/>
    <p:sldId id="383" r:id="rId4"/>
    <p:sldId id="374" r:id="rId5"/>
    <p:sldId id="375" r:id="rId6"/>
    <p:sldId id="373" r:id="rId7"/>
    <p:sldId id="378" r:id="rId8"/>
    <p:sldId id="379" r:id="rId9"/>
    <p:sldId id="385" r:id="rId10"/>
    <p:sldId id="391" r:id="rId11"/>
    <p:sldId id="394" r:id="rId12"/>
    <p:sldId id="395" r:id="rId13"/>
    <p:sldId id="396" r:id="rId14"/>
    <p:sldId id="397" r:id="rId15"/>
    <p:sldId id="398" r:id="rId16"/>
    <p:sldId id="399" r:id="rId17"/>
    <p:sldId id="400" r:id="rId18"/>
    <p:sldId id="401" r:id="rId19"/>
    <p:sldId id="402" r:id="rId20"/>
    <p:sldId id="403" r:id="rId21"/>
    <p:sldId id="404" r:id="rId22"/>
    <p:sldId id="405" r:id="rId23"/>
    <p:sldId id="392" r:id="rId24"/>
    <p:sldId id="393" r:id="rId25"/>
    <p:sldId id="386" r:id="rId26"/>
    <p:sldId id="387" r:id="rId27"/>
    <p:sldId id="388" r:id="rId28"/>
    <p:sldId id="406" r:id="rId29"/>
    <p:sldId id="407" r:id="rId30"/>
    <p:sldId id="408" r:id="rId31"/>
    <p:sldId id="409" r:id="rId32"/>
    <p:sldId id="313" r:id="rId3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84" autoAdjust="0"/>
    <p:restoredTop sz="94660"/>
  </p:normalViewPr>
  <p:slideViewPr>
    <p:cSldViewPr snapToGrid="0">
      <p:cViewPr varScale="1">
        <p:scale>
          <a:sx n="110" d="100"/>
          <a:sy n="110" d="100"/>
        </p:scale>
        <p:origin x="438" y="102"/>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90615D4-98CA-4610-899A-9BF0C4712A74}" type="datetimeFigureOut">
              <a:rPr lang="es-ES" smtClean="0"/>
              <a:t>06/05/2021</a:t>
            </a:fld>
            <a:endParaRPr lang="es-E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7DC7731-8D55-4C8A-8CE1-45CB7A3E2972}" type="slidenum">
              <a:rPr lang="es-ES" smtClean="0"/>
              <a:t>‹Nº›</a:t>
            </a:fld>
            <a:endParaRPr lang="es-ES"/>
          </a:p>
        </p:txBody>
      </p:sp>
    </p:spTree>
    <p:extLst>
      <p:ext uri="{BB962C8B-B14F-4D97-AF65-F5344CB8AC3E}">
        <p14:creationId xmlns:p14="http://schemas.microsoft.com/office/powerpoint/2010/main" val="31182197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7" name="Rectangle 6"/>
          <p:cNvSpPr/>
          <p:nvPr userDrawn="1"/>
        </p:nvSpPr>
        <p:spPr>
          <a:xfrm>
            <a:off x="920834" y="1346946"/>
            <a:ext cx="10222992" cy="80683"/>
          </a:xfrm>
          <a:prstGeom prst="rect">
            <a:avLst/>
          </a:prstGeom>
          <a:blipFill dpi="0" rotWithShape="1">
            <a:blip r:embed="rId2">
              <a:alphaModFix amt="8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0834" y="4282762"/>
            <a:ext cx="10222992" cy="80683"/>
          </a:xfrm>
          <a:prstGeom prst="rect">
            <a:avLst/>
          </a:prstGeom>
          <a:blipFill dpi="0" rotWithShape="1">
            <a:blip r:embed="rId2">
              <a:alphaModFix amt="8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userDrawn="1"/>
        </p:nvSpPr>
        <p:spPr>
          <a:xfrm>
            <a:off x="920834" y="1484779"/>
            <a:ext cx="10222992" cy="2743200"/>
          </a:xfrm>
          <a:prstGeom prst="rect">
            <a:avLst/>
          </a:prstGeom>
          <a:blipFill dpi="0" rotWithShape="1">
            <a:blip r:embed="rId2">
              <a:alphaModFix amt="8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51560" y="1432223"/>
            <a:ext cx="9966960" cy="3035808"/>
          </a:xfrm>
        </p:spPr>
        <p:txBody>
          <a:bodyPr anchor="ctr">
            <a:noAutofit/>
          </a:bodyPr>
          <a:lstStyle>
            <a:lvl1pPr algn="l">
              <a:lnSpc>
                <a:spcPct val="85000"/>
              </a:lnSpc>
              <a:defRPr sz="7200" b="1" cap="none" baseline="0">
                <a:blipFill dpi="0" rotWithShape="1">
                  <a:blip r:embed="rId4"/>
                  <a:srcRect/>
                  <a:tile tx="6350" ty="-127000" sx="65000" sy="64000" flip="none" algn="tl"/>
                </a:blipFill>
              </a:defRPr>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000" b="1">
                <a:solidFill>
                  <a:schemeClr val="accent2">
                    <a:lumMod val="75000"/>
                  </a:schemeClr>
                </a:solidFill>
              </a:defRPr>
            </a:lvl1pPr>
            <a:lvl2pPr marL="457200" indent="0" algn="ctr">
              <a:buNone/>
              <a:defRPr sz="2000"/>
            </a:lvl2pPr>
            <a:lvl3pPr marL="914400" indent="0" algn="ctr">
              <a:buNone/>
              <a:defRPr sz="20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64313628-E3FA-45DE-9F9C-4B78CCDF822E}" type="datetimeFigureOut">
              <a:rPr lang="es-ES" smtClean="0"/>
              <a:t>06/05/2021</a:t>
            </a:fld>
            <a:endParaRPr lang="es-ES" dirty="0"/>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a:xfrm>
            <a:off x="9592733" y="4289334"/>
            <a:ext cx="1193868" cy="640080"/>
          </a:xfrm>
        </p:spPr>
        <p:txBody>
          <a:bodyPr/>
          <a:lstStyle>
            <a:lvl1pPr>
              <a:defRPr sz="2800" b="1"/>
            </a:lvl1pPr>
          </a:lstStyle>
          <a:p>
            <a:fld id="{D4C161BA-72FF-4B2B-9E8A-58C9189E93DE}" type="slidenum">
              <a:rPr lang="es-ES" smtClean="0"/>
              <a:t>‹Nº›</a:t>
            </a:fld>
            <a:endParaRPr lang="es-ES"/>
          </a:p>
        </p:txBody>
      </p:sp>
    </p:spTree>
    <p:extLst>
      <p:ext uri="{BB962C8B-B14F-4D97-AF65-F5344CB8AC3E}">
        <p14:creationId xmlns:p14="http://schemas.microsoft.com/office/powerpoint/2010/main" val="202519566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64313628-E3FA-45DE-9F9C-4B78CCDF822E}" type="datetimeFigureOut">
              <a:rPr lang="es-ES" smtClean="0"/>
              <a:t>06/05/2021</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D4C161BA-72FF-4B2B-9E8A-58C9189E93DE}" type="slidenum">
              <a:rPr lang="es-ES" smtClean="0"/>
              <a:t>‹Nº›</a:t>
            </a:fld>
            <a:endParaRPr lang="es-ES"/>
          </a:p>
        </p:txBody>
      </p:sp>
    </p:spTree>
    <p:extLst>
      <p:ext uri="{BB962C8B-B14F-4D97-AF65-F5344CB8AC3E}">
        <p14:creationId xmlns:p14="http://schemas.microsoft.com/office/powerpoint/2010/main" val="223732474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64313628-E3FA-45DE-9F9C-4B78CCDF822E}" type="datetimeFigureOut">
              <a:rPr lang="es-ES" smtClean="0"/>
              <a:t>06/05/2021</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D4C161BA-72FF-4B2B-9E8A-58C9189E93DE}" type="slidenum">
              <a:rPr lang="es-ES" smtClean="0"/>
              <a:t>‹Nº›</a:t>
            </a:fld>
            <a:endParaRPr lang="es-ES"/>
          </a:p>
        </p:txBody>
      </p:sp>
    </p:spTree>
    <p:extLst>
      <p:ext uri="{BB962C8B-B14F-4D97-AF65-F5344CB8AC3E}">
        <p14:creationId xmlns:p14="http://schemas.microsoft.com/office/powerpoint/2010/main" val="330343509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64313628-E3FA-45DE-9F9C-4B78CCDF822E}" type="datetimeFigureOut">
              <a:rPr lang="es-ES" smtClean="0"/>
              <a:t>06/05/2021</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D4C161BA-72FF-4B2B-9E8A-58C9189E93DE}" type="slidenum">
              <a:rPr lang="es-ES" smtClean="0"/>
              <a:t>‹Nº›</a:t>
            </a:fld>
            <a:endParaRPr lang="es-ES"/>
          </a:p>
        </p:txBody>
      </p:sp>
    </p:spTree>
    <p:extLst>
      <p:ext uri="{BB962C8B-B14F-4D97-AF65-F5344CB8AC3E}">
        <p14:creationId xmlns:p14="http://schemas.microsoft.com/office/powerpoint/2010/main" val="234228059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67128" y="1225296"/>
            <a:ext cx="9281160" cy="3520440"/>
          </a:xfrm>
        </p:spPr>
        <p:txBody>
          <a:bodyPr anchor="ctr">
            <a:normAutofit/>
          </a:bodyPr>
          <a:lstStyle>
            <a:lvl1pPr>
              <a:lnSpc>
                <a:spcPct val="85000"/>
              </a:lnSpc>
              <a:defRPr sz="7200" b="1"/>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b="1">
                <a:solidFill>
                  <a:schemeClr val="accent2">
                    <a:lumMod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el estilo de texto del patrón</a:t>
            </a:r>
          </a:p>
        </p:txBody>
      </p:sp>
      <p:sp>
        <p:nvSpPr>
          <p:cNvPr id="4" name="Date Placeholder 3"/>
          <p:cNvSpPr>
            <a:spLocks noGrp="1"/>
          </p:cNvSpPr>
          <p:nvPr>
            <p:ph type="dt" sz="half" idx="10"/>
          </p:nvPr>
        </p:nvSpPr>
        <p:spPr>
          <a:xfrm>
            <a:off x="8593667" y="6272784"/>
            <a:ext cx="2644309" cy="365125"/>
          </a:xfrm>
        </p:spPr>
        <p:txBody>
          <a:bodyPr/>
          <a:lstStyle>
            <a:lvl1pPr>
              <a:defRPr>
                <a:solidFill>
                  <a:schemeClr val="accent2">
                    <a:lumMod val="50000"/>
                  </a:schemeClr>
                </a:solidFill>
              </a:defRPr>
            </a:lvl1pPr>
          </a:lstStyle>
          <a:p>
            <a:fld id="{64313628-E3FA-45DE-9F9C-4B78CCDF822E}" type="datetimeFigureOut">
              <a:rPr lang="es-ES" smtClean="0"/>
              <a:t>06/05/2021</a:t>
            </a:fld>
            <a:endParaRPr lang="es-ES"/>
          </a:p>
        </p:txBody>
      </p:sp>
      <p:sp>
        <p:nvSpPr>
          <p:cNvPr id="5" name="Footer Placeholder 4"/>
          <p:cNvSpPr>
            <a:spLocks noGrp="1"/>
          </p:cNvSpPr>
          <p:nvPr>
            <p:ph type="ftr" sz="quarter" idx="11"/>
          </p:nvPr>
        </p:nvSpPr>
        <p:spPr>
          <a:xfrm>
            <a:off x="2182708" y="6272784"/>
            <a:ext cx="6327648" cy="365125"/>
          </a:xfrm>
        </p:spPr>
        <p:txBody>
          <a:bodyPr/>
          <a:lstStyle>
            <a:lvl1pPr>
              <a:defRPr>
                <a:solidFill>
                  <a:schemeClr val="accent2">
                    <a:lumMod val="50000"/>
                  </a:schemeClr>
                </a:solidFill>
              </a:defRPr>
            </a:lvl1pPr>
          </a:lstStyle>
          <a:p>
            <a:endParaRPr lang="es-ES"/>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2">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 uri="{28A0092B-C50C-407E-A947-70E740481C1C}">
                    <a14:useLocalDpi xmlns:a14="http://schemas.microsoft.com/office/drawing/2010/main" val="0"/>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D4C161BA-72FF-4B2B-9E8A-58C9189E93DE}" type="slidenum">
              <a:rPr lang="es-ES" smtClean="0"/>
              <a:t>‹Nº›</a:t>
            </a:fld>
            <a:endParaRPr lang="es-ES"/>
          </a:p>
        </p:txBody>
      </p:sp>
    </p:spTree>
    <p:extLst>
      <p:ext uri="{BB962C8B-B14F-4D97-AF65-F5344CB8AC3E}">
        <p14:creationId xmlns:p14="http://schemas.microsoft.com/office/powerpoint/2010/main" val="173531390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64313628-E3FA-45DE-9F9C-4B78CCDF822E}" type="datetimeFigureOut">
              <a:rPr lang="es-ES" smtClean="0"/>
              <a:t>06/05/2021</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D4C161BA-72FF-4B2B-9E8A-58C9189E93DE}" type="slidenum">
              <a:rPr lang="es-ES" smtClean="0"/>
              <a:t>‹Nº›</a:t>
            </a:fld>
            <a:endParaRPr lang="es-ES"/>
          </a:p>
        </p:txBody>
      </p:sp>
    </p:spTree>
    <p:extLst>
      <p:ext uri="{BB962C8B-B14F-4D97-AF65-F5344CB8AC3E}">
        <p14:creationId xmlns:p14="http://schemas.microsoft.com/office/powerpoint/2010/main" val="419497394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2">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2">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64313628-E3FA-45DE-9F9C-4B78CCDF822E}" type="datetimeFigureOut">
              <a:rPr lang="es-ES" smtClean="0"/>
              <a:t>06/05/2021</a:t>
            </a:fld>
            <a:endParaRPr lang="es-ES"/>
          </a:p>
        </p:txBody>
      </p:sp>
      <p:sp>
        <p:nvSpPr>
          <p:cNvPr id="8" name="Footer Placeholder 7"/>
          <p:cNvSpPr>
            <a:spLocks noGrp="1"/>
          </p:cNvSpPr>
          <p:nvPr>
            <p:ph type="ftr" sz="quarter" idx="11"/>
          </p:nvPr>
        </p:nvSpPr>
        <p:spPr/>
        <p:txBody>
          <a:bodyPr/>
          <a:lstStyle/>
          <a:p>
            <a:endParaRPr lang="es-ES"/>
          </a:p>
        </p:txBody>
      </p:sp>
      <p:sp>
        <p:nvSpPr>
          <p:cNvPr id="9" name="Slide Number Placeholder 8"/>
          <p:cNvSpPr>
            <a:spLocks noGrp="1"/>
          </p:cNvSpPr>
          <p:nvPr>
            <p:ph type="sldNum" sz="quarter" idx="12"/>
          </p:nvPr>
        </p:nvSpPr>
        <p:spPr/>
        <p:txBody>
          <a:bodyPr/>
          <a:lstStyle/>
          <a:p>
            <a:fld id="{D4C161BA-72FF-4B2B-9E8A-58C9189E93DE}" type="slidenum">
              <a:rPr lang="es-ES" smtClean="0"/>
              <a:t>‹Nº›</a:t>
            </a:fld>
            <a:endParaRPr lang="es-ES"/>
          </a:p>
        </p:txBody>
      </p:sp>
    </p:spTree>
    <p:extLst>
      <p:ext uri="{BB962C8B-B14F-4D97-AF65-F5344CB8AC3E}">
        <p14:creationId xmlns:p14="http://schemas.microsoft.com/office/powerpoint/2010/main" val="167538249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64313628-E3FA-45DE-9F9C-4B78CCDF822E}" type="datetimeFigureOut">
              <a:rPr lang="es-ES" smtClean="0"/>
              <a:t>06/05/2021</a:t>
            </a:fld>
            <a:endParaRPr lang="es-ES"/>
          </a:p>
        </p:txBody>
      </p:sp>
      <p:sp>
        <p:nvSpPr>
          <p:cNvPr id="4" name="Footer Placeholder 3"/>
          <p:cNvSpPr>
            <a:spLocks noGrp="1"/>
          </p:cNvSpPr>
          <p:nvPr>
            <p:ph type="ftr" sz="quarter" idx="11"/>
          </p:nvPr>
        </p:nvSpPr>
        <p:spPr/>
        <p:txBody>
          <a:bodyPr/>
          <a:lstStyle/>
          <a:p>
            <a:endParaRPr lang="es-ES"/>
          </a:p>
        </p:txBody>
      </p:sp>
      <p:sp>
        <p:nvSpPr>
          <p:cNvPr id="5" name="Slide Number Placeholder 4"/>
          <p:cNvSpPr>
            <a:spLocks noGrp="1"/>
          </p:cNvSpPr>
          <p:nvPr>
            <p:ph type="sldNum" sz="quarter" idx="12"/>
          </p:nvPr>
        </p:nvSpPr>
        <p:spPr/>
        <p:txBody>
          <a:bodyPr/>
          <a:lstStyle/>
          <a:p>
            <a:fld id="{D4C161BA-72FF-4B2B-9E8A-58C9189E93DE}" type="slidenum">
              <a:rPr lang="es-ES" smtClean="0"/>
              <a:t>‹Nº›</a:t>
            </a:fld>
            <a:endParaRPr lang="es-ES"/>
          </a:p>
        </p:txBody>
      </p:sp>
    </p:spTree>
    <p:extLst>
      <p:ext uri="{BB962C8B-B14F-4D97-AF65-F5344CB8AC3E}">
        <p14:creationId xmlns:p14="http://schemas.microsoft.com/office/powerpoint/2010/main" val="122063120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endParaRPr lang="es-ES" dirty="0"/>
          </a:p>
        </p:txBody>
      </p:sp>
      <p:sp>
        <p:nvSpPr>
          <p:cNvPr id="5" name="Marcador de número de diapositiva 2">
            <a:extLst>
              <a:ext uri="{FF2B5EF4-FFF2-40B4-BE49-F238E27FC236}">
                <a16:creationId xmlns:a16="http://schemas.microsoft.com/office/drawing/2014/main" id="{9BEF6A59-5045-4EFA-843E-3413120EF5DA}"/>
              </a:ext>
            </a:extLst>
          </p:cNvPr>
          <p:cNvSpPr txBox="1">
            <a:spLocks/>
          </p:cNvSpPr>
          <p:nvPr userDrawn="1"/>
        </p:nvSpPr>
        <p:spPr>
          <a:xfrm>
            <a:off x="11284490" y="297770"/>
            <a:ext cx="484445" cy="366486"/>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D57F1E4F-1CFF-5643-939E-217C01CDF565}" type="slidenum">
              <a:rPr lang="en-US" smtClean="0">
                <a:solidFill>
                  <a:srgbClr val="FF0000"/>
                </a:solidFill>
              </a:rPr>
              <a:pPr/>
              <a:t>‹Nº›</a:t>
            </a:fld>
            <a:endParaRPr lang="en-US" dirty="0">
              <a:solidFill>
                <a:srgbClr val="FF0000"/>
              </a:solidFill>
            </a:endParaRPr>
          </a:p>
        </p:txBody>
      </p:sp>
      <p:sp>
        <p:nvSpPr>
          <p:cNvPr id="6" name="Flecha: pentágono 5">
            <a:extLst>
              <a:ext uri="{FF2B5EF4-FFF2-40B4-BE49-F238E27FC236}">
                <a16:creationId xmlns:a16="http://schemas.microsoft.com/office/drawing/2014/main" id="{D3DEAE29-C1A0-4E70-BAC1-03B9D9A96057}"/>
              </a:ext>
            </a:extLst>
          </p:cNvPr>
          <p:cNvSpPr/>
          <p:nvPr userDrawn="1"/>
        </p:nvSpPr>
        <p:spPr>
          <a:xfrm>
            <a:off x="11077575" y="83231"/>
            <a:ext cx="1114425" cy="809625"/>
          </a:xfrm>
          <a:prstGeom prst="homePlate">
            <a:avLst/>
          </a:prstGeom>
          <a:solidFill>
            <a:schemeClr val="accent1">
              <a:alpha val="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361884318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s-ES"/>
              <a:t>Haga clic para modificar el estilo de título del patrón</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2">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Date Placeholder 4"/>
          <p:cNvSpPr>
            <a:spLocks noGrp="1"/>
          </p:cNvSpPr>
          <p:nvPr>
            <p:ph type="dt" sz="half" idx="10"/>
          </p:nvPr>
        </p:nvSpPr>
        <p:spPr/>
        <p:txBody>
          <a:bodyPr/>
          <a:lstStyle/>
          <a:p>
            <a:fld id="{64313628-E3FA-45DE-9F9C-4B78CCDF822E}" type="datetimeFigureOut">
              <a:rPr lang="es-ES" smtClean="0"/>
              <a:t>06/05/2021</a:t>
            </a:fld>
            <a:endParaRPr lang="es-ES"/>
          </a:p>
        </p:txBody>
      </p:sp>
      <p:sp>
        <p:nvSpPr>
          <p:cNvPr id="6" name="Footer Placeholder 5"/>
          <p:cNvSpPr>
            <a:spLocks noGrp="1"/>
          </p:cNvSpPr>
          <p:nvPr>
            <p:ph type="ftr" sz="quarter" idx="11"/>
          </p:nvPr>
        </p:nvSpPr>
        <p:spPr/>
        <p:txBody>
          <a:bodyPr/>
          <a:lstStyle/>
          <a:p>
            <a:endParaRPr lang="es-ES"/>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2">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 uri="{28A0092B-C50C-407E-A947-70E740481C1C}">
                    <a14:useLocalDpi xmlns:a14="http://schemas.microsoft.com/office/drawing/2010/main" val="0"/>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D4C161BA-72FF-4B2B-9E8A-58C9189E93DE}" type="slidenum">
              <a:rPr lang="es-ES" smtClean="0"/>
              <a:t>‹Nº›</a:t>
            </a:fld>
            <a:endParaRPr lang="es-ES"/>
          </a:p>
        </p:txBody>
      </p:sp>
    </p:spTree>
    <p:extLst>
      <p:ext uri="{BB962C8B-B14F-4D97-AF65-F5344CB8AC3E}">
        <p14:creationId xmlns:p14="http://schemas.microsoft.com/office/powerpoint/2010/main" val="382547357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0" y="0"/>
            <a:ext cx="8303740"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2">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Date Placeholder 4"/>
          <p:cNvSpPr>
            <a:spLocks noGrp="1"/>
          </p:cNvSpPr>
          <p:nvPr>
            <p:ph type="dt" sz="half" idx="10"/>
          </p:nvPr>
        </p:nvSpPr>
        <p:spPr/>
        <p:txBody>
          <a:bodyPr/>
          <a:lstStyle>
            <a:lvl1pPr>
              <a:defRPr>
                <a:solidFill>
                  <a:schemeClr val="accent2">
                    <a:lumMod val="75000"/>
                  </a:schemeClr>
                </a:solidFill>
              </a:defRPr>
            </a:lvl1pPr>
          </a:lstStyle>
          <a:p>
            <a:fld id="{64313628-E3FA-45DE-9F9C-4B78CCDF822E}" type="datetimeFigureOut">
              <a:rPr lang="es-ES" smtClean="0"/>
              <a:t>06/05/2021</a:t>
            </a:fld>
            <a:endParaRPr lang="es-ES"/>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2">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 uri="{28A0092B-C50C-407E-A947-70E740481C1C}">
                    <a14:useLocalDpi xmlns:a14="http://schemas.microsoft.com/office/drawing/2010/main" val="0"/>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D4C161BA-72FF-4B2B-9E8A-58C9189E93DE}" type="slidenum">
              <a:rPr lang="es-ES" smtClean="0"/>
              <a:t>‹Nº›</a:t>
            </a:fld>
            <a:endParaRPr lang="es-ES"/>
          </a:p>
        </p:txBody>
      </p:sp>
    </p:spTree>
    <p:extLst>
      <p:ext uri="{BB962C8B-B14F-4D97-AF65-F5344CB8AC3E}">
        <p14:creationId xmlns:p14="http://schemas.microsoft.com/office/powerpoint/2010/main" val="397947127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lumMod val="0"/>
                <a:lumOff val="100000"/>
              </a:schemeClr>
            </a:gs>
            <a:gs pos="41000">
              <a:schemeClr val="accent1">
                <a:lumMod val="0"/>
                <a:lumOff val="100000"/>
              </a:schemeClr>
            </a:gs>
            <a:gs pos="100000">
              <a:schemeClr val="accent1">
                <a:lumMod val="100000"/>
              </a:schemeClr>
            </a:gs>
          </a:gsLst>
          <a:path path="rect">
            <a:fillToRect l="100000" t="100000"/>
          </a:path>
          <a:tileRect r="-100000" b="-100000"/>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accent2">
                    <a:lumMod val="50000"/>
                  </a:schemeClr>
                </a:solidFill>
              </a:defRPr>
            </a:lvl1pPr>
          </a:lstStyle>
          <a:p>
            <a:fld id="{64313628-E3FA-45DE-9F9C-4B78CCDF822E}" type="datetimeFigureOut">
              <a:rPr lang="es-ES" smtClean="0"/>
              <a:t>06/05/2021</a:t>
            </a:fld>
            <a:endParaRPr lang="es-ES"/>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accent2">
                    <a:lumMod val="50000"/>
                  </a:schemeClr>
                </a:solidFill>
              </a:defRPr>
            </a:lvl1pPr>
          </a:lstStyle>
          <a:p>
            <a:endParaRPr lang="es-ES"/>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2">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 uri="{28A0092B-C50C-407E-A947-70E740481C1C}">
                    <a14:useLocalDpi xmlns:a14="http://schemas.microsoft.com/office/drawing/2010/main" val="0"/>
                  </a:ext>
                </a:extLst>
              </a:blip>
              <a:srcRect/>
              <a:tile tx="50800" ty="0" sx="85000" sy="85000" flip="none" algn="tl"/>
            </a:blipFill>
            <a:ln w="25400" cap="flat" cmpd="sng" algn="ctr">
              <a:noFill/>
              <a:prstDash val="solid"/>
            </a:ln>
            <a:effectLst/>
          </p:spPr>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D4C161BA-72FF-4B2B-9E8A-58C9189E93DE}" type="slidenum">
              <a:rPr lang="es-ES" smtClean="0"/>
              <a:t>‹Nº›</a:t>
            </a:fld>
            <a:endParaRPr lang="es-ES"/>
          </a:p>
        </p:txBody>
      </p:sp>
    </p:spTree>
    <p:extLst>
      <p:ext uri="{BB962C8B-B14F-4D97-AF65-F5344CB8AC3E}">
        <p14:creationId xmlns:p14="http://schemas.microsoft.com/office/powerpoint/2010/main" val="4153984768"/>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Lst>
  <mc:AlternateContent xmlns:mc="http://schemas.openxmlformats.org/markup-compatibility/2006" xmlns:p14="http://schemas.microsoft.com/office/powerpoint/2010/main">
    <mc:Choice Requires="p14">
      <p:transition p14:dur="10"/>
    </mc:Choice>
    <mc:Fallback xmlns="">
      <p:transition/>
    </mc:Fallback>
  </mc:AlternateContent>
  <p:txStyles>
    <p:titleStyle>
      <a:lvl1pPr algn="l" defTabSz="914400" rtl="0" eaLnBrk="1" latinLnBrk="0" hangingPunct="1">
        <a:lnSpc>
          <a:spcPct val="90000"/>
        </a:lnSpc>
        <a:spcBef>
          <a:spcPct val="0"/>
        </a:spcBef>
        <a:buNone/>
        <a:defRPr sz="4800" b="1" kern="1200" cap="none"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2"/>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2"/>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2"/>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2"/>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2"/>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2"/>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2"/>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2"/>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2"/>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Layout" Target="../slideLayouts/slideLayout7.xml"/><Relationship Id="rId1" Type="http://schemas.openxmlformats.org/officeDocument/2006/relationships/themeOverride" Target="../theme/themeOverride1.xml"/><Relationship Id="rId6" Type="http://schemas.openxmlformats.org/officeDocument/2006/relationships/image" Target="../media/image8.png"/><Relationship Id="rId5" Type="http://schemas.openxmlformats.org/officeDocument/2006/relationships/image" Target="../media/image7.jpeg"/><Relationship Id="rId4" Type="http://schemas.openxmlformats.org/officeDocument/2006/relationships/image" Target="../media/image6.jpeg"/></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 Id="rId4" Type="http://schemas.openxmlformats.org/officeDocument/2006/relationships/image" Target="../media/image9.jpeg"/></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4.png"/><Relationship Id="rId4" Type="http://schemas.microsoft.com/office/2007/relationships/hdphoto" Target="../media/hdphoto2.wdp"/></Relationships>
</file>

<file path=ppt/slides/_rels/slide2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7.xml"/><Relationship Id="rId4" Type="http://schemas.openxmlformats.org/officeDocument/2006/relationships/hyperlink" Target="http://localhost/" TargetMode="External"/></Relationships>
</file>

<file path=ppt/slides/_rels/slide31.xml.rels><?xml version="1.0" encoding="UTF-8" standalone="yes"?>
<Relationships xmlns="http://schemas.openxmlformats.org/package/2006/relationships"><Relationship Id="rId8" Type="http://schemas.openxmlformats.org/officeDocument/2006/relationships/hyperlink" Target="http://localhost/" TargetMode="External"/><Relationship Id="rId3" Type="http://schemas.microsoft.com/office/2007/relationships/hdphoto" Target="../media/hdphoto1.wdp"/><Relationship Id="rId7"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56.png"/><Relationship Id="rId5" Type="http://schemas.openxmlformats.org/officeDocument/2006/relationships/image" Target="../media/image55.jpeg"/><Relationship Id="rId4" Type="http://schemas.openxmlformats.org/officeDocument/2006/relationships/image" Target="../media/image3.png"/></Relationships>
</file>

<file path=ppt/slides/_rels/slide32.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Layout" Target="../slideLayouts/slideLayout7.xml"/><Relationship Id="rId1" Type="http://schemas.openxmlformats.org/officeDocument/2006/relationships/themeOverride" Target="../theme/themeOverride2.xml"/></Relationships>
</file>

<file path=ppt/slides/_rels/slide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slideLayout" Target="../slideLayouts/slideLayout7.xml"/><Relationship Id="rId1" Type="http://schemas.openxmlformats.org/officeDocument/2006/relationships/themeOverride" Target="../theme/themeOverride3.xml"/></Relationships>
</file>

<file path=ppt/slides/_rels/slide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slideLayout" Target="../slideLayouts/slideLayout7.xml"/><Relationship Id="rId1" Type="http://schemas.openxmlformats.org/officeDocument/2006/relationships/themeOverride" Target="../theme/themeOverride4.xml"/></Relationships>
</file>

<file path=ppt/slides/_rels/slide7.xml.rels><?xml version="1.0" encoding="UTF-8" standalone="yes"?>
<Relationships xmlns="http://schemas.openxmlformats.org/package/2006/relationships"><Relationship Id="rId8" Type="http://schemas.openxmlformats.org/officeDocument/2006/relationships/hyperlink" Target="http://www.apachefriends.org/en/xampp.html" TargetMode="External"/><Relationship Id="rId3" Type="http://schemas.openxmlformats.org/officeDocument/2006/relationships/hyperlink" Target="https://www.apachefriends.org/index.html" TargetMode="External"/><Relationship Id="rId7" Type="http://schemas.openxmlformats.org/officeDocument/2006/relationships/hyperlink" Target="http://www.wampserver.com/" TargetMode="External"/><Relationship Id="rId2" Type="http://schemas.openxmlformats.org/officeDocument/2006/relationships/slideLayout" Target="../slideLayouts/slideLayout7.xml"/><Relationship Id="rId1" Type="http://schemas.openxmlformats.org/officeDocument/2006/relationships/themeOverride" Target="../theme/themeOverride5.xml"/><Relationship Id="rId6" Type="http://schemas.openxmlformats.org/officeDocument/2006/relationships/hyperlink" Target="http://bitnami.com/stack/wamp" TargetMode="External"/><Relationship Id="rId5" Type="http://schemas.openxmlformats.org/officeDocument/2006/relationships/hyperlink" Target="http://www.apachelounge.com/download/" TargetMode="External"/><Relationship Id="rId4" Type="http://schemas.openxmlformats.org/officeDocument/2006/relationships/hyperlink" Target="http://www.apachehaus.com/cgi-bin/download.plx" TargetMode="External"/><Relationship Id="rId9" Type="http://schemas.openxmlformats.org/officeDocument/2006/relationships/image" Target="../media/image13.jpeg"/></Relationships>
</file>

<file path=ppt/slides/_rels/slide8.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2.png"/><Relationship Id="rId7" Type="http://schemas.openxmlformats.org/officeDocument/2006/relationships/hyperlink" Target="https://www.php.net/" TargetMode="External"/><Relationship Id="rId2" Type="http://schemas.openxmlformats.org/officeDocument/2006/relationships/slideLayout" Target="../slideLayouts/slideLayout7.xml"/><Relationship Id="rId1" Type="http://schemas.openxmlformats.org/officeDocument/2006/relationships/themeOverride" Target="../theme/themeOverride6.xml"/><Relationship Id="rId6" Type="http://schemas.openxmlformats.org/officeDocument/2006/relationships/hyperlink" Target="https://mariadb.org/" TargetMode="External"/><Relationship Id="rId5" Type="http://schemas.openxmlformats.org/officeDocument/2006/relationships/image" Target="../media/image14.png"/><Relationship Id="rId10" Type="http://schemas.openxmlformats.org/officeDocument/2006/relationships/image" Target="../media/image16.png"/><Relationship Id="rId4" Type="http://schemas.microsoft.com/office/2007/relationships/hdphoto" Target="../media/hdphoto1.wdp"/><Relationship Id="rId9" Type="http://schemas.openxmlformats.org/officeDocument/2006/relationships/image" Target="../media/image15.jpeg"/></Relationships>
</file>

<file path=ppt/slides/_rels/slide9.xml.rels><?xml version="1.0" encoding="UTF-8" standalone="yes"?>
<Relationships xmlns="http://schemas.openxmlformats.org/package/2006/relationships"><Relationship Id="rId3" Type="http://schemas.openxmlformats.org/officeDocument/2006/relationships/hyperlink" Target="http://localhost/" TargetMode="External"/><Relationship Id="rId2" Type="http://schemas.openxmlformats.org/officeDocument/2006/relationships/image" Target="../media/image17.jpeg"/><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2058" name="Rectangle 76">
            <a:extLst>
              <a:ext uri="{FF2B5EF4-FFF2-40B4-BE49-F238E27FC236}">
                <a16:creationId xmlns:a16="http://schemas.microsoft.com/office/drawing/2014/main" id="{19E301E5-1206-47D0-9CDF-72583D7390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AFA31FBE-7948-4384-B68A-75DEFDC495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4" name="Picture 6" descr="🙌 Quedate en... - Universidad Nacional de La Matanza (UNLaM) | Facebook">
            <a:extLst>
              <a:ext uri="{FF2B5EF4-FFF2-40B4-BE49-F238E27FC236}">
                <a16:creationId xmlns:a16="http://schemas.microsoft.com/office/drawing/2014/main" id="{B8A07192-1D6A-4878-BDA2-21AF25223CF3}"/>
              </a:ext>
            </a:extLst>
          </p:cNvPr>
          <p:cNvPicPr>
            <a:picLocks noChangeAspect="1" noChangeArrowheads="1"/>
          </p:cNvPicPr>
          <p:nvPr/>
        </p:nvPicPr>
        <p:blipFill rotWithShape="1">
          <a:blip r:embed="rId3" cstate="screen">
            <a:alphaModFix amt="35000"/>
            <a:extLst>
              <a:ext uri="{28A0092B-C50C-407E-A947-70E740481C1C}">
                <a14:useLocalDpi xmlns:a14="http://schemas.microsoft.com/office/drawing/2010/main" val="0"/>
              </a:ext>
            </a:extLst>
          </a:blip>
          <a:srcRect b="-1"/>
          <a:stretch/>
        </p:blipFill>
        <p:spPr bwMode="auto">
          <a:xfrm>
            <a:off x="641276" y="643467"/>
            <a:ext cx="4013020" cy="2702558"/>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F6A0BCF2-FFEA-48E9-9631-DEDA7524C8E3}"/>
              </a:ext>
            </a:extLst>
          </p:cNvPr>
          <p:cNvPicPr>
            <a:picLocks noChangeAspect="1" noChangeArrowheads="1"/>
          </p:cNvPicPr>
          <p:nvPr/>
        </p:nvPicPr>
        <p:blipFill rotWithShape="1">
          <a:blip r:embed="rId4" cstate="screen">
            <a:alphaModFix amt="50000"/>
            <a:extLst>
              <a:ext uri="{28A0092B-C50C-407E-A947-70E740481C1C}">
                <a14:useLocalDpi xmlns:a14="http://schemas.microsoft.com/office/drawing/2010/main" val="0"/>
              </a:ext>
            </a:extLst>
          </a:blip>
          <a:srcRect b="-5"/>
          <a:stretch/>
        </p:blipFill>
        <p:spPr bwMode="auto">
          <a:xfrm>
            <a:off x="981302" y="3575785"/>
            <a:ext cx="2542409" cy="1714724"/>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San Justo; Biblioteca UNLaM Archives | Diario NCO">
            <a:extLst>
              <a:ext uri="{FF2B5EF4-FFF2-40B4-BE49-F238E27FC236}">
                <a16:creationId xmlns:a16="http://schemas.microsoft.com/office/drawing/2014/main" id="{3C9DD12F-B40A-41B7-8BAB-642586BEA2B4}"/>
              </a:ext>
            </a:extLst>
          </p:cNvPr>
          <p:cNvPicPr>
            <a:picLocks noChangeAspect="1" noChangeArrowheads="1"/>
          </p:cNvPicPr>
          <p:nvPr/>
        </p:nvPicPr>
        <p:blipFill>
          <a:blip r:embed="rId5">
            <a:alphaModFix amt="35000"/>
            <a:extLst>
              <a:ext uri="{28A0092B-C50C-407E-A947-70E740481C1C}">
                <a14:useLocalDpi xmlns:a14="http://schemas.microsoft.com/office/drawing/2010/main" val="0"/>
              </a:ext>
            </a:extLst>
          </a:blip>
          <a:srcRect/>
          <a:stretch>
            <a:fillRect/>
          </a:stretch>
        </p:blipFill>
        <p:spPr bwMode="auto">
          <a:xfrm>
            <a:off x="3687975" y="4391021"/>
            <a:ext cx="3189075" cy="179896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10" descr="ExpoProyecto UNLaM">
            <a:extLst>
              <a:ext uri="{FF2B5EF4-FFF2-40B4-BE49-F238E27FC236}">
                <a16:creationId xmlns:a16="http://schemas.microsoft.com/office/drawing/2014/main" id="{C63D3014-ACC8-45C2-B6CE-4E6774A8C21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18635" y="623410"/>
            <a:ext cx="5890864" cy="36242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14994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7A6231C9-8588-44B5-9C6B-354128286509}"/>
              </a:ext>
            </a:extLst>
          </p:cNvPr>
          <p:cNvPicPr>
            <a:picLocks noChangeAspect="1"/>
          </p:cNvPicPr>
          <p:nvPr/>
        </p:nvPicPr>
        <p:blipFill rotWithShape="1">
          <a:blip r:embed="rId2" cstate="screen">
            <a:extLst>
              <a:ext uri="{28A0092B-C50C-407E-A947-70E740481C1C}">
                <a14:useLocalDpi xmlns:a14="http://schemas.microsoft.com/office/drawing/2010/main" val="0"/>
              </a:ext>
            </a:extLst>
          </a:blip>
          <a:srcRect/>
          <a:stretch/>
        </p:blipFill>
        <p:spPr>
          <a:xfrm>
            <a:off x="197439" y="165087"/>
            <a:ext cx="5898561" cy="4540560"/>
          </a:xfrm>
          <a:prstGeom prst="rect">
            <a:avLst/>
          </a:prstGeom>
          <a:ln>
            <a:noFill/>
          </a:ln>
          <a:effectLst>
            <a:softEdge rad="112500"/>
          </a:effectLst>
        </p:spPr>
      </p:pic>
      <p:pic>
        <p:nvPicPr>
          <p:cNvPr id="9" name="Imagen 8">
            <a:extLst>
              <a:ext uri="{FF2B5EF4-FFF2-40B4-BE49-F238E27FC236}">
                <a16:creationId xmlns:a16="http://schemas.microsoft.com/office/drawing/2014/main" id="{FB7B320D-6DAF-4726-8DF1-BC4528EB4C82}"/>
              </a:ext>
            </a:extLst>
          </p:cNvPr>
          <p:cNvPicPr>
            <a:picLocks noChangeAspect="1"/>
          </p:cNvPicPr>
          <p:nvPr/>
        </p:nvPicPr>
        <p:blipFill rotWithShape="1">
          <a:blip r:embed="rId3" cstate="screen">
            <a:extLst>
              <a:ext uri="{28A0092B-C50C-407E-A947-70E740481C1C}">
                <a14:useLocalDpi xmlns:a14="http://schemas.microsoft.com/office/drawing/2010/main" val="0"/>
              </a:ext>
            </a:extLst>
          </a:blip>
          <a:srcRect/>
          <a:stretch/>
        </p:blipFill>
        <p:spPr>
          <a:xfrm>
            <a:off x="5885368" y="2468134"/>
            <a:ext cx="5622889" cy="4483113"/>
          </a:xfrm>
          <a:prstGeom prst="rect">
            <a:avLst/>
          </a:prstGeom>
          <a:ln>
            <a:noFill/>
          </a:ln>
          <a:effectLst>
            <a:softEdge rad="112500"/>
          </a:effectLst>
        </p:spPr>
      </p:pic>
    </p:spTree>
    <p:extLst>
      <p:ext uri="{BB962C8B-B14F-4D97-AF65-F5344CB8AC3E}">
        <p14:creationId xmlns:p14="http://schemas.microsoft.com/office/powerpoint/2010/main" val="330293057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3780C344-E49A-4914-9EF6-6C1320017B8F}"/>
              </a:ext>
            </a:extLst>
          </p:cNvPr>
          <p:cNvPicPr>
            <a:picLocks noChangeAspect="1"/>
          </p:cNvPicPr>
          <p:nvPr/>
        </p:nvPicPr>
        <p:blipFill rotWithShape="1">
          <a:blip r:embed="rId2" cstate="screen">
            <a:extLst>
              <a:ext uri="{28A0092B-C50C-407E-A947-70E740481C1C}">
                <a14:useLocalDpi xmlns:a14="http://schemas.microsoft.com/office/drawing/2010/main" val="0"/>
              </a:ext>
            </a:extLst>
          </a:blip>
          <a:srcRect/>
          <a:stretch/>
        </p:blipFill>
        <p:spPr>
          <a:xfrm>
            <a:off x="124876" y="207396"/>
            <a:ext cx="5718200" cy="4459854"/>
          </a:xfrm>
          <a:prstGeom prst="rect">
            <a:avLst/>
          </a:prstGeom>
          <a:ln>
            <a:noFill/>
          </a:ln>
          <a:effectLst>
            <a:softEdge rad="112500"/>
          </a:effectLst>
        </p:spPr>
      </p:pic>
      <p:pic>
        <p:nvPicPr>
          <p:cNvPr id="5" name="Imagen 4">
            <a:extLst>
              <a:ext uri="{FF2B5EF4-FFF2-40B4-BE49-F238E27FC236}">
                <a16:creationId xmlns:a16="http://schemas.microsoft.com/office/drawing/2014/main" id="{F94B8F71-D4E9-44A4-B153-ED1AD8E79584}"/>
              </a:ext>
            </a:extLst>
          </p:cNvPr>
          <p:cNvPicPr>
            <a:picLocks noChangeAspect="1"/>
          </p:cNvPicPr>
          <p:nvPr/>
        </p:nvPicPr>
        <p:blipFill rotWithShape="1">
          <a:blip r:embed="rId3" cstate="screen">
            <a:extLst>
              <a:ext uri="{28A0092B-C50C-407E-A947-70E740481C1C}">
                <a14:useLocalDpi xmlns:a14="http://schemas.microsoft.com/office/drawing/2010/main" val="0"/>
              </a:ext>
            </a:extLst>
          </a:blip>
          <a:srcRect/>
          <a:stretch/>
        </p:blipFill>
        <p:spPr>
          <a:xfrm>
            <a:off x="5525552" y="2047875"/>
            <a:ext cx="5927035" cy="4743450"/>
          </a:xfrm>
          <a:prstGeom prst="rect">
            <a:avLst/>
          </a:prstGeom>
          <a:ln>
            <a:noFill/>
          </a:ln>
          <a:effectLst>
            <a:softEdge rad="112500"/>
          </a:effectLst>
        </p:spPr>
      </p:pic>
      <p:pic>
        <p:nvPicPr>
          <p:cNvPr id="6" name="Picture 2" descr="Servidor en la nube : ahorra dinero y salva las finanzas de tu empresa. |  Coresa IT">
            <a:extLst>
              <a:ext uri="{FF2B5EF4-FFF2-40B4-BE49-F238E27FC236}">
                <a16:creationId xmlns:a16="http://schemas.microsoft.com/office/drawing/2014/main" id="{C9018C44-B833-4968-9725-54905D4F3B3F}"/>
              </a:ext>
            </a:extLst>
          </p:cNvPr>
          <p:cNvPicPr>
            <a:picLocks noChangeAspect="1" noChangeArrowheads="1"/>
          </p:cNvPicPr>
          <p:nvPr/>
        </p:nvPicPr>
        <p:blipFill rotWithShape="1">
          <a:blip r:embed="rId4" cstate="screen">
            <a:alphaModFix amt="5000"/>
            <a:extLst>
              <a:ext uri="{28A0092B-C50C-407E-A947-70E740481C1C}">
                <a14:useLocalDpi xmlns:a14="http://schemas.microsoft.com/office/drawing/2010/main" val="0"/>
              </a:ext>
            </a:extLst>
          </a:blip>
          <a:srcRect/>
          <a:stretch/>
        </p:blipFill>
        <p:spPr bwMode="auto">
          <a:xfrm>
            <a:off x="20" y="0"/>
            <a:ext cx="12191980" cy="68579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284474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iterate>
                                    <p:tmPct val="10000"/>
                                  </p:iterate>
                                  <p:childTnLst>
                                    <p:set>
                                      <p:cBhvr>
                                        <p:cTn id="6" dur="1" fill="hold">
                                          <p:stCondLst>
                                            <p:cond delay="0"/>
                                          </p:stCondLst>
                                        </p:cTn>
                                        <p:tgtEl>
                                          <p:spTgt spid="6"/>
                                        </p:tgtEl>
                                        <p:attrNameLst>
                                          <p:attrName>style.visibility</p:attrName>
                                        </p:attrNameLst>
                                      </p:cBhvr>
                                      <p:to>
                                        <p:strVal val="visible"/>
                                      </p:to>
                                    </p:set>
                                    <p:animEffect transition="in" filter="fade">
                                      <p:cBhvr>
                                        <p:cTn id="7" dur="7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AE70D5DA-33E1-443B-AB70-DC901A276217}"/>
              </a:ext>
            </a:extLst>
          </p:cNvPr>
          <p:cNvPicPr>
            <a:picLocks noChangeAspect="1"/>
          </p:cNvPicPr>
          <p:nvPr/>
        </p:nvPicPr>
        <p:blipFill rotWithShape="1">
          <a:blip r:embed="rId2" cstate="screen">
            <a:extLst>
              <a:ext uri="{28A0092B-C50C-407E-A947-70E740481C1C}">
                <a14:useLocalDpi xmlns:a14="http://schemas.microsoft.com/office/drawing/2010/main" val="0"/>
              </a:ext>
            </a:extLst>
          </a:blip>
          <a:srcRect/>
          <a:stretch/>
        </p:blipFill>
        <p:spPr>
          <a:xfrm>
            <a:off x="476250" y="285750"/>
            <a:ext cx="5295900" cy="4667250"/>
          </a:xfrm>
          <a:prstGeom prst="rect">
            <a:avLst/>
          </a:prstGeom>
          <a:ln>
            <a:noFill/>
          </a:ln>
          <a:effectLst>
            <a:softEdge rad="112500"/>
          </a:effectLst>
        </p:spPr>
      </p:pic>
      <p:pic>
        <p:nvPicPr>
          <p:cNvPr id="6" name="Imagen 5" descr="Instalación de XAMPP - Copia de archivos">
            <a:extLst>
              <a:ext uri="{FF2B5EF4-FFF2-40B4-BE49-F238E27FC236}">
                <a16:creationId xmlns:a16="http://schemas.microsoft.com/office/drawing/2014/main" id="{F00C002E-1024-4BAC-9307-B4AA0CEFC3F8}"/>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6095999" y="1984374"/>
            <a:ext cx="5019675" cy="4359275"/>
          </a:xfrm>
          <a:prstGeom prst="rect">
            <a:avLst/>
          </a:prstGeom>
          <a:noFill/>
          <a:ln>
            <a:noFill/>
          </a:ln>
        </p:spPr>
      </p:pic>
    </p:spTree>
    <p:extLst>
      <p:ext uri="{BB962C8B-B14F-4D97-AF65-F5344CB8AC3E}">
        <p14:creationId xmlns:p14="http://schemas.microsoft.com/office/powerpoint/2010/main" val="329731107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41319D00-72C3-45B8-9178-6EE2A9BB81C2}"/>
              </a:ext>
            </a:extLst>
          </p:cNvPr>
          <p:cNvPicPr>
            <a:picLocks noChangeAspect="1"/>
          </p:cNvPicPr>
          <p:nvPr/>
        </p:nvPicPr>
        <p:blipFill rotWithShape="1">
          <a:blip r:embed="rId2" cstate="screen">
            <a:extLst>
              <a:ext uri="{28A0092B-C50C-407E-A947-70E740481C1C}">
                <a14:useLocalDpi xmlns:a14="http://schemas.microsoft.com/office/drawing/2010/main" val="0"/>
              </a:ext>
            </a:extLst>
          </a:blip>
          <a:srcRect/>
          <a:stretch/>
        </p:blipFill>
        <p:spPr>
          <a:xfrm>
            <a:off x="1076325" y="200025"/>
            <a:ext cx="7600950" cy="6565006"/>
          </a:xfrm>
          <a:prstGeom prst="rect">
            <a:avLst/>
          </a:prstGeom>
          <a:ln>
            <a:noFill/>
          </a:ln>
          <a:effectLst>
            <a:softEdge rad="112500"/>
          </a:effectLst>
        </p:spPr>
      </p:pic>
      <p:pic>
        <p:nvPicPr>
          <p:cNvPr id="6" name="Picture 2" descr="Cómo configurar su propio servidor de correo electrónico - Mistertek.com">
            <a:extLst>
              <a:ext uri="{FF2B5EF4-FFF2-40B4-BE49-F238E27FC236}">
                <a16:creationId xmlns:a16="http://schemas.microsoft.com/office/drawing/2014/main" id="{AACD3279-0905-4AA1-A804-779C3F5A6B6C}"/>
              </a:ext>
            </a:extLst>
          </p:cNvPr>
          <p:cNvPicPr>
            <a:picLocks noChangeAspect="1" noChangeArrowheads="1"/>
          </p:cNvPicPr>
          <p:nvPr/>
        </p:nvPicPr>
        <p:blipFill rotWithShape="1">
          <a:blip r:embed="rId3">
            <a:grayscl/>
            <a:alphaModFix amt="20000"/>
            <a:extLst>
              <a:ext uri="{28A0092B-C50C-407E-A947-70E740481C1C}">
                <a14:useLocalDpi xmlns:a14="http://schemas.microsoft.com/office/drawing/2010/main" val="0"/>
              </a:ext>
            </a:extLst>
          </a:blip>
          <a:srcRect t="1747"/>
          <a:stretch/>
        </p:blipFill>
        <p:spPr bwMode="auto">
          <a:xfrm>
            <a:off x="20" y="10"/>
            <a:ext cx="12191980" cy="6857990"/>
          </a:xfrm>
          <a:prstGeom prst="rect">
            <a:avLst/>
          </a:prstGeom>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965803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3C291AA2-C08E-4D5F-829F-A39E82E5D5E0}"/>
              </a:ext>
            </a:extLst>
          </p:cNvPr>
          <p:cNvPicPr>
            <a:picLocks noChangeAspect="1"/>
          </p:cNvPicPr>
          <p:nvPr/>
        </p:nvPicPr>
        <p:blipFill rotWithShape="1">
          <a:blip r:embed="rId2" cstate="screen">
            <a:extLst>
              <a:ext uri="{28A0092B-C50C-407E-A947-70E740481C1C}">
                <a14:useLocalDpi xmlns:a14="http://schemas.microsoft.com/office/drawing/2010/main" val="0"/>
              </a:ext>
            </a:extLst>
          </a:blip>
          <a:srcRect/>
          <a:stretch/>
        </p:blipFill>
        <p:spPr>
          <a:xfrm>
            <a:off x="133350" y="114300"/>
            <a:ext cx="5743575" cy="4169994"/>
          </a:xfrm>
          <a:prstGeom prst="rect">
            <a:avLst/>
          </a:prstGeom>
          <a:ln>
            <a:noFill/>
          </a:ln>
          <a:effectLst>
            <a:softEdge rad="112500"/>
          </a:effectLst>
        </p:spPr>
      </p:pic>
      <p:pic>
        <p:nvPicPr>
          <p:cNvPr id="5" name="Imagen 4">
            <a:extLst>
              <a:ext uri="{FF2B5EF4-FFF2-40B4-BE49-F238E27FC236}">
                <a16:creationId xmlns:a16="http://schemas.microsoft.com/office/drawing/2014/main" id="{D2E72D47-57EF-40FD-804C-BEC9E15AAF61}"/>
              </a:ext>
            </a:extLst>
          </p:cNvPr>
          <p:cNvPicPr>
            <a:picLocks noChangeAspect="1"/>
          </p:cNvPicPr>
          <p:nvPr/>
        </p:nvPicPr>
        <p:blipFill rotWithShape="1">
          <a:blip r:embed="rId3" cstate="screen">
            <a:extLst>
              <a:ext uri="{28A0092B-C50C-407E-A947-70E740481C1C}">
                <a14:useLocalDpi xmlns:a14="http://schemas.microsoft.com/office/drawing/2010/main" val="0"/>
              </a:ext>
            </a:extLst>
          </a:blip>
          <a:srcRect/>
          <a:stretch/>
        </p:blipFill>
        <p:spPr>
          <a:xfrm>
            <a:off x="5876925" y="2177143"/>
            <a:ext cx="5505451" cy="4459826"/>
          </a:xfrm>
          <a:prstGeom prst="rect">
            <a:avLst/>
          </a:prstGeom>
          <a:ln>
            <a:noFill/>
          </a:ln>
          <a:effectLst>
            <a:softEdge rad="112500"/>
          </a:effectLst>
        </p:spPr>
      </p:pic>
      <p:sp>
        <p:nvSpPr>
          <p:cNvPr id="7" name="CuadroTexto 6">
            <a:extLst>
              <a:ext uri="{FF2B5EF4-FFF2-40B4-BE49-F238E27FC236}">
                <a16:creationId xmlns:a16="http://schemas.microsoft.com/office/drawing/2014/main" id="{CA6B9932-EC8E-4855-B570-6B6B00004C04}"/>
              </a:ext>
            </a:extLst>
          </p:cNvPr>
          <p:cNvSpPr txBox="1"/>
          <p:nvPr/>
        </p:nvSpPr>
        <p:spPr>
          <a:xfrm>
            <a:off x="6873444" y="1326076"/>
            <a:ext cx="6100762" cy="374077"/>
          </a:xfrm>
          <a:prstGeom prst="rect">
            <a:avLst/>
          </a:prstGeom>
          <a:noFill/>
        </p:spPr>
        <p:txBody>
          <a:bodyPr wrap="square">
            <a:spAutoFit/>
          </a:bodyPr>
          <a:lstStyle/>
          <a:p>
            <a:pPr>
              <a:lnSpc>
                <a:spcPct val="107000"/>
              </a:lnSpc>
              <a:spcAft>
                <a:spcPts val="800"/>
              </a:spcAft>
            </a:pPr>
            <a:r>
              <a:rPr lang="es-ES" sz="1800" b="1" dirty="0">
                <a:effectLst/>
                <a:latin typeface="Times New Roman" panose="02020603050405020304" pitchFamily="18" charset="0"/>
                <a:ea typeface="Times New Roman" panose="02020603050405020304" pitchFamily="18" charset="0"/>
                <a:cs typeface="Times New Roman" panose="02020603050405020304" pitchFamily="18" charset="0"/>
              </a:rPr>
              <a:t>El Panel de Control de XAMPP</a:t>
            </a:r>
            <a:endParaRPr lang="es-ES" sz="12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67073396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A3618BAC-A109-431C-A898-752857FE4760}"/>
              </a:ext>
            </a:extLst>
          </p:cNvPr>
          <p:cNvPicPr>
            <a:picLocks noChangeAspect="1"/>
          </p:cNvPicPr>
          <p:nvPr/>
        </p:nvPicPr>
        <p:blipFill rotWithShape="1">
          <a:blip r:embed="rId2" cstate="screen">
            <a:extLst>
              <a:ext uri="{28A0092B-C50C-407E-A947-70E740481C1C}">
                <a14:useLocalDpi xmlns:a14="http://schemas.microsoft.com/office/drawing/2010/main" val="0"/>
              </a:ext>
            </a:extLst>
          </a:blip>
          <a:srcRect/>
          <a:stretch/>
        </p:blipFill>
        <p:spPr>
          <a:xfrm>
            <a:off x="571500" y="1200150"/>
            <a:ext cx="6717574" cy="5529508"/>
          </a:xfrm>
          <a:prstGeom prst="rect">
            <a:avLst/>
          </a:prstGeom>
          <a:ln>
            <a:noFill/>
          </a:ln>
          <a:effectLst>
            <a:softEdge rad="112500"/>
          </a:effectLst>
        </p:spPr>
      </p:pic>
      <p:sp>
        <p:nvSpPr>
          <p:cNvPr id="5" name="CuadroTexto 4">
            <a:extLst>
              <a:ext uri="{FF2B5EF4-FFF2-40B4-BE49-F238E27FC236}">
                <a16:creationId xmlns:a16="http://schemas.microsoft.com/office/drawing/2014/main" id="{92D0ECFC-E3E5-447C-B9C6-28C1BFE05AD6}"/>
              </a:ext>
            </a:extLst>
          </p:cNvPr>
          <p:cNvSpPr txBox="1"/>
          <p:nvPr/>
        </p:nvSpPr>
        <p:spPr>
          <a:xfrm>
            <a:off x="899364" y="540322"/>
            <a:ext cx="6100762" cy="374077"/>
          </a:xfrm>
          <a:prstGeom prst="rect">
            <a:avLst/>
          </a:prstGeom>
          <a:noFill/>
        </p:spPr>
        <p:txBody>
          <a:bodyPr wrap="square">
            <a:spAutoFit/>
          </a:bodyPr>
          <a:lstStyle/>
          <a:p>
            <a:pPr>
              <a:lnSpc>
                <a:spcPct val="107000"/>
              </a:lnSpc>
              <a:spcBef>
                <a:spcPts val="750"/>
              </a:spcBef>
              <a:spcAft>
                <a:spcPts val="750"/>
              </a:spcAft>
            </a:pPr>
            <a:r>
              <a:rPr lang="es-ES" sz="1800" dirty="0">
                <a:effectLst/>
                <a:latin typeface="Times New Roman" panose="02020603050405020304" pitchFamily="18" charset="0"/>
                <a:ea typeface="Times New Roman" panose="02020603050405020304" pitchFamily="18" charset="0"/>
                <a:cs typeface="Times New Roman" panose="02020603050405020304" pitchFamily="18" charset="0"/>
              </a:rPr>
              <a:t>El panel de control de XAMPP se divide en tres zonas:</a:t>
            </a:r>
            <a:endParaRPr lang="es-ES" sz="16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6" name="Picture 2" descr="Cómo configurar su propio servidor de correo electrónico - Mistertek.com">
            <a:extLst>
              <a:ext uri="{FF2B5EF4-FFF2-40B4-BE49-F238E27FC236}">
                <a16:creationId xmlns:a16="http://schemas.microsoft.com/office/drawing/2014/main" id="{4D7EC80B-8D16-49B4-9DBC-9D0E8045FE5E}"/>
              </a:ext>
            </a:extLst>
          </p:cNvPr>
          <p:cNvPicPr>
            <a:picLocks noChangeAspect="1" noChangeArrowheads="1"/>
          </p:cNvPicPr>
          <p:nvPr/>
        </p:nvPicPr>
        <p:blipFill rotWithShape="1">
          <a:blip r:embed="rId3">
            <a:grayscl/>
            <a:alphaModFix amt="20000"/>
            <a:extLst>
              <a:ext uri="{28A0092B-C50C-407E-A947-70E740481C1C}">
                <a14:useLocalDpi xmlns:a14="http://schemas.microsoft.com/office/drawing/2010/main" val="0"/>
              </a:ext>
            </a:extLst>
          </a:blip>
          <a:srcRect t="1747" b="3412"/>
          <a:stretch/>
        </p:blipFill>
        <p:spPr bwMode="auto">
          <a:xfrm>
            <a:off x="0" y="0"/>
            <a:ext cx="12191980" cy="6619865"/>
          </a:xfrm>
          <a:prstGeom prst="rect">
            <a:avLst/>
          </a:prstGeom>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960191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3D7F17D7-A2DC-4F33-A514-5A510D110FBB}"/>
              </a:ext>
            </a:extLst>
          </p:cNvPr>
          <p:cNvPicPr>
            <a:picLocks noChangeAspect="1"/>
          </p:cNvPicPr>
          <p:nvPr/>
        </p:nvPicPr>
        <p:blipFill rotWithShape="1">
          <a:blip r:embed="rId2" cstate="screen">
            <a:extLst>
              <a:ext uri="{28A0092B-C50C-407E-A947-70E740481C1C}">
                <a14:useLocalDpi xmlns:a14="http://schemas.microsoft.com/office/drawing/2010/main" val="0"/>
              </a:ext>
            </a:extLst>
          </a:blip>
          <a:srcRect/>
          <a:stretch/>
        </p:blipFill>
        <p:spPr>
          <a:xfrm>
            <a:off x="161925" y="300037"/>
            <a:ext cx="6744271" cy="3767138"/>
          </a:xfrm>
          <a:prstGeom prst="rect">
            <a:avLst/>
          </a:prstGeom>
          <a:ln>
            <a:noFill/>
          </a:ln>
          <a:effectLst>
            <a:softEdge rad="112500"/>
          </a:effectLst>
        </p:spPr>
      </p:pic>
      <p:pic>
        <p:nvPicPr>
          <p:cNvPr id="4" name="Imagen 3">
            <a:extLst>
              <a:ext uri="{FF2B5EF4-FFF2-40B4-BE49-F238E27FC236}">
                <a16:creationId xmlns:a16="http://schemas.microsoft.com/office/drawing/2014/main" id="{0FCC5925-59EF-42F3-8037-A2AEFFCC1974}"/>
              </a:ext>
            </a:extLst>
          </p:cNvPr>
          <p:cNvPicPr>
            <a:picLocks noChangeAspect="1"/>
          </p:cNvPicPr>
          <p:nvPr/>
        </p:nvPicPr>
        <p:blipFill rotWithShape="1">
          <a:blip r:embed="rId3" cstate="screen">
            <a:extLst>
              <a:ext uri="{28A0092B-C50C-407E-A947-70E740481C1C}">
                <a14:useLocalDpi xmlns:a14="http://schemas.microsoft.com/office/drawing/2010/main" val="0"/>
              </a:ext>
            </a:extLst>
          </a:blip>
          <a:srcRect/>
          <a:stretch/>
        </p:blipFill>
        <p:spPr>
          <a:xfrm>
            <a:off x="6000750" y="2747289"/>
            <a:ext cx="5943600" cy="3938765"/>
          </a:xfrm>
          <a:prstGeom prst="rect">
            <a:avLst/>
          </a:prstGeom>
          <a:ln>
            <a:noFill/>
          </a:ln>
          <a:effectLst>
            <a:softEdge rad="112500"/>
          </a:effectLst>
        </p:spPr>
      </p:pic>
    </p:spTree>
    <p:extLst>
      <p:ext uri="{BB962C8B-B14F-4D97-AF65-F5344CB8AC3E}">
        <p14:creationId xmlns:p14="http://schemas.microsoft.com/office/powerpoint/2010/main" val="126519991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3BF902AE-CFC6-446C-87C2-9AE9F308D0AF}"/>
              </a:ext>
            </a:extLst>
          </p:cNvPr>
          <p:cNvPicPr>
            <a:picLocks noChangeAspect="1"/>
          </p:cNvPicPr>
          <p:nvPr/>
        </p:nvPicPr>
        <p:blipFill rotWithShape="1">
          <a:blip r:embed="rId2" cstate="screen">
            <a:extLst>
              <a:ext uri="{28A0092B-C50C-407E-A947-70E740481C1C}">
                <a14:useLocalDpi xmlns:a14="http://schemas.microsoft.com/office/drawing/2010/main" val="0"/>
              </a:ext>
            </a:extLst>
          </a:blip>
          <a:srcRect/>
          <a:stretch/>
        </p:blipFill>
        <p:spPr>
          <a:xfrm>
            <a:off x="161925" y="228600"/>
            <a:ext cx="5757771" cy="4886325"/>
          </a:xfrm>
          <a:prstGeom prst="rect">
            <a:avLst/>
          </a:prstGeom>
          <a:ln>
            <a:noFill/>
          </a:ln>
          <a:effectLst>
            <a:softEdge rad="112500"/>
          </a:effectLst>
        </p:spPr>
      </p:pic>
      <p:pic>
        <p:nvPicPr>
          <p:cNvPr id="7" name="Imagen 6">
            <a:extLst>
              <a:ext uri="{FF2B5EF4-FFF2-40B4-BE49-F238E27FC236}">
                <a16:creationId xmlns:a16="http://schemas.microsoft.com/office/drawing/2014/main" id="{7C41C893-CCBD-4EFC-AF6F-4357ED1D7136}"/>
              </a:ext>
            </a:extLst>
          </p:cNvPr>
          <p:cNvPicPr>
            <a:picLocks noChangeAspect="1"/>
          </p:cNvPicPr>
          <p:nvPr/>
        </p:nvPicPr>
        <p:blipFill rotWithShape="1">
          <a:blip r:embed="rId3" cstate="screen">
            <a:extLst>
              <a:ext uri="{28A0092B-C50C-407E-A947-70E740481C1C}">
                <a14:useLocalDpi xmlns:a14="http://schemas.microsoft.com/office/drawing/2010/main" val="0"/>
              </a:ext>
            </a:extLst>
          </a:blip>
          <a:srcRect/>
          <a:stretch/>
        </p:blipFill>
        <p:spPr>
          <a:xfrm>
            <a:off x="5562600" y="2471737"/>
            <a:ext cx="6382354" cy="4267200"/>
          </a:xfrm>
          <a:prstGeom prst="rect">
            <a:avLst/>
          </a:prstGeom>
          <a:ln>
            <a:noFill/>
          </a:ln>
          <a:effectLst>
            <a:softEdge rad="112500"/>
          </a:effectLst>
        </p:spPr>
      </p:pic>
    </p:spTree>
    <p:extLst>
      <p:ext uri="{BB962C8B-B14F-4D97-AF65-F5344CB8AC3E}">
        <p14:creationId xmlns:p14="http://schemas.microsoft.com/office/powerpoint/2010/main" val="250314368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Imagen 24" descr="XAMPP - Panel de control">
            <a:extLst>
              <a:ext uri="{FF2B5EF4-FFF2-40B4-BE49-F238E27FC236}">
                <a16:creationId xmlns:a16="http://schemas.microsoft.com/office/drawing/2014/main" id="{41B18D4B-61B7-4591-85D2-87AA1FA6476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0920" y="128726"/>
            <a:ext cx="5400675" cy="3505200"/>
          </a:xfrm>
          <a:prstGeom prst="rect">
            <a:avLst/>
          </a:prstGeom>
          <a:noFill/>
          <a:extLst>
            <a:ext uri="{909E8E84-426E-40DD-AFC4-6F175D3DCCD1}">
              <a14:hiddenFill xmlns:a14="http://schemas.microsoft.com/office/drawing/2010/main">
                <a:solidFill>
                  <a:srgbClr val="FFFFFF"/>
                </a:solidFill>
              </a14:hiddenFill>
            </a:ext>
          </a:extLst>
        </p:spPr>
      </p:pic>
      <p:pic>
        <p:nvPicPr>
          <p:cNvPr id="5121" name="Imagen 23" descr="XAMPP - Apache arrancado">
            <a:extLst>
              <a:ext uri="{FF2B5EF4-FFF2-40B4-BE49-F238E27FC236}">
                <a16:creationId xmlns:a16="http://schemas.microsoft.com/office/drawing/2014/main" id="{A2361979-48D8-438C-B3B9-48E3A91867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05608" y="3429000"/>
            <a:ext cx="5400675" cy="35052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3">
            <a:extLst>
              <a:ext uri="{FF2B5EF4-FFF2-40B4-BE49-F238E27FC236}">
                <a16:creationId xmlns:a16="http://schemas.microsoft.com/office/drawing/2014/main" id="{46BC7331-B654-420D-B08D-1FFD22D33725}"/>
              </a:ext>
            </a:extLst>
          </p:cNvPr>
          <p:cNvSpPr>
            <a:spLocks noChangeArrowheads="1"/>
          </p:cNvSpPr>
          <p:nvPr/>
        </p:nvSpPr>
        <p:spPr bwMode="auto">
          <a:xfrm>
            <a:off x="5605608" y="403873"/>
            <a:ext cx="3613212" cy="1123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s-ES" sz="1300" b="1" i="0" u="none" strike="noStrike" cap="none" normalizeH="0" baseline="0" dirty="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Iniciar servidores</a:t>
            </a:r>
            <a:endParaRPr kumimoji="0" lang="es-ES" altLang="es-E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s-ES" sz="1200" b="0" i="0" u="none" strike="noStrike" cap="none" normalizeH="0" baseline="0" dirty="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Para poner en funcionamiento Apache (u otro servidor), hay que hacer clic en el botón "</a:t>
            </a:r>
            <a:r>
              <a:rPr kumimoji="0" lang="es-ES" altLang="es-ES" sz="1200" b="0" i="0" u="none" strike="noStrike" cap="none" normalizeH="0" baseline="0" dirty="0" err="1">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Start</a:t>
            </a:r>
            <a:r>
              <a:rPr kumimoji="0" lang="es-ES" altLang="es-ES" sz="1200" b="0" i="0" u="none" strike="noStrike" cap="none" normalizeH="0" baseline="0" dirty="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 correspondiente:</a:t>
            </a:r>
            <a:endParaRPr kumimoji="0" lang="es-ES" altLang="es-E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s-ES" altLang="es-ES" sz="1800" b="0" i="0" u="none" strike="noStrike" cap="none" normalizeH="0" baseline="0" dirty="0">
              <a:ln>
                <a:noFill/>
              </a:ln>
              <a:solidFill>
                <a:schemeClr val="tx1"/>
              </a:solidFill>
              <a:effectLst/>
              <a:latin typeface="Arial" panose="020B0604020202020204" pitchFamily="34" charset="0"/>
            </a:endParaRPr>
          </a:p>
        </p:txBody>
      </p:sp>
      <p:sp>
        <p:nvSpPr>
          <p:cNvPr id="3" name="Rectangle 4">
            <a:extLst>
              <a:ext uri="{FF2B5EF4-FFF2-40B4-BE49-F238E27FC236}">
                <a16:creationId xmlns:a16="http://schemas.microsoft.com/office/drawing/2014/main" id="{F184A286-CE40-496B-BAF1-F0E77C5668F8}"/>
              </a:ext>
            </a:extLst>
          </p:cNvPr>
          <p:cNvSpPr>
            <a:spLocks noChangeArrowheads="1"/>
          </p:cNvSpPr>
          <p:nvPr/>
        </p:nvSpPr>
        <p:spPr bwMode="auto">
          <a:xfrm>
            <a:off x="6586393" y="2403274"/>
            <a:ext cx="4976822" cy="1123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s-ES" altLang="es-ES" sz="1200" b="0" i="0" u="none" strike="noStrike" cap="none" normalizeH="0" baseline="0" dirty="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Si el arranque de Apache tiene éxito, el panel de control mostrará el nombre del módulo con fondo verde, su identificador de proceso, los puertos abiertos (http y https), el botón "</a:t>
            </a:r>
            <a:r>
              <a:rPr kumimoji="0" lang="es-ES" altLang="es-ES" sz="1200" b="0" i="0" u="none" strike="noStrike" cap="none" normalizeH="0" baseline="0" dirty="0" err="1">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Start</a:t>
            </a:r>
            <a:r>
              <a:rPr kumimoji="0" lang="es-ES" altLang="es-ES" sz="1200" b="0" i="0" u="none" strike="noStrike" cap="none" normalizeH="0" baseline="0" dirty="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 se convertirá en un botón "Stop" y en la zona de notificación se verá el resultado de las operaciones realizadas.</a:t>
            </a:r>
            <a:endParaRPr kumimoji="0" lang="es-ES" altLang="es-E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s-ES" altLang="es-ES" sz="1800" b="0" i="0" u="none" strike="noStrike" cap="none" normalizeH="0" baseline="0" dirty="0">
              <a:ln>
                <a:noFill/>
              </a:ln>
              <a:solidFill>
                <a:schemeClr val="tx1"/>
              </a:solidFill>
              <a:effectLst/>
              <a:latin typeface="Arial" panose="020B0604020202020204" pitchFamily="34" charset="0"/>
            </a:endParaRPr>
          </a:p>
        </p:txBody>
      </p:sp>
      <p:sp>
        <p:nvSpPr>
          <p:cNvPr id="4" name="Rectangle 5">
            <a:extLst>
              <a:ext uri="{FF2B5EF4-FFF2-40B4-BE49-F238E27FC236}">
                <a16:creationId xmlns:a16="http://schemas.microsoft.com/office/drawing/2014/main" id="{ADBF0A2A-BECB-4DBF-AAFA-BA5C6DDAA7A2}"/>
              </a:ext>
            </a:extLst>
          </p:cNvPr>
          <p:cNvSpPr>
            <a:spLocks noChangeArrowheads="1"/>
          </p:cNvSpPr>
          <p:nvPr/>
        </p:nvSpPr>
        <p:spPr bwMode="auto">
          <a:xfrm>
            <a:off x="0" y="756285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Tree>
    <p:extLst>
      <p:ext uri="{BB962C8B-B14F-4D97-AF65-F5344CB8AC3E}">
        <p14:creationId xmlns:p14="http://schemas.microsoft.com/office/powerpoint/2010/main" val="412080623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Imagen 22" descr="XAMPP - Detener Apache">
            <a:extLst>
              <a:ext uri="{FF2B5EF4-FFF2-40B4-BE49-F238E27FC236}">
                <a16:creationId xmlns:a16="http://schemas.microsoft.com/office/drawing/2014/main" id="{60A7FE10-C914-49EC-A092-D5ECE8DC40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4172" y="183118"/>
            <a:ext cx="5400675" cy="3505200"/>
          </a:xfrm>
          <a:prstGeom prst="rect">
            <a:avLst/>
          </a:prstGeom>
          <a:noFill/>
          <a:extLst>
            <a:ext uri="{909E8E84-426E-40DD-AFC4-6F175D3DCCD1}">
              <a14:hiddenFill xmlns:a14="http://schemas.microsoft.com/office/drawing/2010/main">
                <a:solidFill>
                  <a:srgbClr val="FFFFFF"/>
                </a:solidFill>
              </a14:hiddenFill>
            </a:ext>
          </a:extLst>
        </p:spPr>
      </p:pic>
      <p:pic>
        <p:nvPicPr>
          <p:cNvPr id="6145" name="Imagen 21" descr="XAMPP - Apache detenido">
            <a:extLst>
              <a:ext uri="{FF2B5EF4-FFF2-40B4-BE49-F238E27FC236}">
                <a16:creationId xmlns:a16="http://schemas.microsoft.com/office/drawing/2014/main" id="{A03DABD2-A5B0-43DA-8803-39BB6DEC47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08915" y="3229198"/>
            <a:ext cx="5400675" cy="35052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3">
            <a:extLst>
              <a:ext uri="{FF2B5EF4-FFF2-40B4-BE49-F238E27FC236}">
                <a16:creationId xmlns:a16="http://schemas.microsoft.com/office/drawing/2014/main" id="{FD8F65D0-6379-43CF-95F1-0466854EB95F}"/>
              </a:ext>
            </a:extLst>
          </p:cNvPr>
          <p:cNvSpPr>
            <a:spLocks noChangeArrowheads="1"/>
          </p:cNvSpPr>
          <p:nvPr/>
        </p:nvSpPr>
        <p:spPr bwMode="auto">
          <a:xfrm>
            <a:off x="5921828" y="156282"/>
            <a:ext cx="3866606" cy="938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s-ES" sz="1300" b="1" i="0" u="none" strike="noStrike" cap="none" normalizeH="0" baseline="0" dirty="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Detener servidores</a:t>
            </a:r>
            <a:endParaRPr kumimoji="0" lang="es-ES" altLang="es-E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s-ES" sz="1200" b="0" i="0" u="none" strike="noStrike" cap="none" normalizeH="0" baseline="0" dirty="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Para detener Apache (u otro servidor), hay que hacer clic en el botón "Stop" correspondiente a Apache.</a:t>
            </a:r>
            <a:endParaRPr kumimoji="0" lang="es-ES" altLang="es-E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s-ES" altLang="es-ES" sz="1800" b="0" i="0" u="none" strike="noStrike" cap="none" normalizeH="0" baseline="0" dirty="0">
              <a:ln>
                <a:noFill/>
              </a:ln>
              <a:solidFill>
                <a:schemeClr val="tx1"/>
              </a:solidFill>
              <a:effectLst/>
              <a:latin typeface="Arial" panose="020B0604020202020204" pitchFamily="34" charset="0"/>
            </a:endParaRPr>
          </a:p>
        </p:txBody>
      </p:sp>
      <p:sp>
        <p:nvSpPr>
          <p:cNvPr id="3" name="Rectangle 4">
            <a:extLst>
              <a:ext uri="{FF2B5EF4-FFF2-40B4-BE49-F238E27FC236}">
                <a16:creationId xmlns:a16="http://schemas.microsoft.com/office/drawing/2014/main" id="{51279B77-2959-4212-B712-7D4A571650AC}"/>
              </a:ext>
            </a:extLst>
          </p:cNvPr>
          <p:cNvSpPr>
            <a:spLocks noChangeArrowheads="1"/>
          </p:cNvSpPr>
          <p:nvPr/>
        </p:nvSpPr>
        <p:spPr bwMode="auto">
          <a:xfrm>
            <a:off x="5921828" y="2121202"/>
            <a:ext cx="4981303" cy="1107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s-ES" sz="1200" b="0" i="0" u="none" strike="noStrike" cap="none" normalizeH="0" baseline="0" dirty="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Si la parada de Apache tiene éxito, el panel de control mostrará el nombre del módulo con fondo gris, sin identificador de proceso ni puertos abiertos (http y https), el botón "Stop" se convertirá en un botón "</a:t>
            </a:r>
            <a:r>
              <a:rPr kumimoji="0" lang="es-ES" altLang="es-ES" sz="1200" b="0" i="0" u="none" strike="noStrike" cap="none" normalizeH="0" baseline="0" dirty="0" err="1">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Start</a:t>
            </a:r>
            <a:r>
              <a:rPr kumimoji="0" lang="es-ES" altLang="es-ES" sz="1200" b="0" i="0" u="none" strike="noStrike" cap="none" normalizeH="0" baseline="0" dirty="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 y en la zona de notificación se verá el resultado de las operaciones realizadas.</a:t>
            </a:r>
            <a:endParaRPr kumimoji="0" lang="es-ES" altLang="es-E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s-ES" altLang="es-ES" sz="1800" b="0" i="0" u="none" strike="noStrike" cap="none" normalizeH="0" baseline="0" dirty="0">
              <a:ln>
                <a:noFill/>
              </a:ln>
              <a:solidFill>
                <a:schemeClr val="tx1"/>
              </a:solidFill>
              <a:effectLst/>
              <a:latin typeface="Arial" panose="020B0604020202020204" pitchFamily="34" charset="0"/>
            </a:endParaRPr>
          </a:p>
        </p:txBody>
      </p:sp>
      <p:sp>
        <p:nvSpPr>
          <p:cNvPr id="4" name="Rectangle 5">
            <a:extLst>
              <a:ext uri="{FF2B5EF4-FFF2-40B4-BE49-F238E27FC236}">
                <a16:creationId xmlns:a16="http://schemas.microsoft.com/office/drawing/2014/main" id="{5EA22B96-3FCA-49B5-826C-788824FD3DA9}"/>
              </a:ext>
            </a:extLst>
          </p:cNvPr>
          <p:cNvSpPr>
            <a:spLocks noChangeArrowheads="1"/>
          </p:cNvSpPr>
          <p:nvPr/>
        </p:nvSpPr>
        <p:spPr bwMode="auto">
          <a:xfrm>
            <a:off x="0" y="756285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s-ES"/>
          </a:p>
        </p:txBody>
      </p:sp>
    </p:spTree>
    <p:extLst>
      <p:ext uri="{BB962C8B-B14F-4D97-AF65-F5344CB8AC3E}">
        <p14:creationId xmlns:p14="http://schemas.microsoft.com/office/powerpoint/2010/main" val="215283504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8" name="Rectangle 70">
            <a:extLst>
              <a:ext uri="{FF2B5EF4-FFF2-40B4-BE49-F238E27FC236}">
                <a16:creationId xmlns:a16="http://schemas.microsoft.com/office/drawing/2014/main" id="{49E0B9D1-F33A-4436-BF3F-07919D158B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Servidor en la nube : ahorra dinero y salva las finanzas de tu empresa. |  Coresa IT">
            <a:extLst>
              <a:ext uri="{FF2B5EF4-FFF2-40B4-BE49-F238E27FC236}">
                <a16:creationId xmlns:a16="http://schemas.microsoft.com/office/drawing/2014/main" id="{44227DFB-9CD5-473C-BE55-8424F1372B71}"/>
              </a:ext>
            </a:extLst>
          </p:cNvPr>
          <p:cNvPicPr>
            <a:picLocks noChangeAspect="1" noChangeArrowheads="1"/>
          </p:cNvPicPr>
          <p:nvPr/>
        </p:nvPicPr>
        <p:blipFill rotWithShape="1">
          <a:blip r:embed="rId2" cstate="screen">
            <a:extLst>
              <a:ext uri="{28A0092B-C50C-407E-A947-70E740481C1C}">
                <a14:useLocalDpi xmlns:a14="http://schemas.microsoft.com/office/drawing/2010/main" val="0"/>
              </a:ext>
            </a:extLst>
          </a:blip>
          <a:srcRect/>
          <a:stretch/>
        </p:blipFill>
        <p:spPr bwMode="auto">
          <a:xfrm>
            <a:off x="20" y="10"/>
            <a:ext cx="12191980" cy="6857989"/>
          </a:xfrm>
          <a:prstGeom prst="rect">
            <a:avLst/>
          </a:prstGeom>
          <a:noFill/>
          <a:extLst>
            <a:ext uri="{909E8E84-426E-40DD-AFC4-6F175D3DCCD1}">
              <a14:hiddenFill xmlns:a14="http://schemas.microsoft.com/office/drawing/2010/main">
                <a:solidFill>
                  <a:srgbClr val="FFFFFF"/>
                </a:solidFill>
              </a14:hiddenFill>
            </a:ext>
          </a:extLst>
        </p:spPr>
      </p:pic>
      <p:sp>
        <p:nvSpPr>
          <p:cNvPr id="1029" name="Rectangle 72">
            <a:extLst>
              <a:ext uri="{FF2B5EF4-FFF2-40B4-BE49-F238E27FC236}">
                <a16:creationId xmlns:a16="http://schemas.microsoft.com/office/drawing/2014/main" id="{032913E2-9767-444D-A557-6DB9A6FBD0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blipFill dpi="0" rotWithShape="1">
            <a:blip r:embed="rId3">
              <a:alphaModFix amt="17000"/>
              <a:duotone>
                <a:schemeClr val="accent1">
                  <a:shade val="45000"/>
                  <a:satMod val="135000"/>
                </a:schemeClr>
                <a:prstClr val="white"/>
              </a:duotone>
              <a:extLst>
                <a:ext uri="{BEBA8EAE-BF5A-486C-A8C5-ECC9F3942E4B}">
                  <a14:imgProps xmlns:a14="http://schemas.microsoft.com/office/drawing/2010/main">
                    <a14:imgLayer r:embed="rId4">
                      <a14:imgEffect>
                        <a14:sharpenSoften amount="25000"/>
                      </a14:imgEffect>
                      <a14:imgEffect>
                        <a14:brightnessContrast bright="20000" contrast="20000"/>
                      </a14:imgEffect>
                    </a14:imgLayer>
                  </a14:imgProps>
                </a:ext>
                <a:ext uri="{28A0092B-C50C-407E-A947-70E740481C1C}">
                  <a14:useLocalDpi xmlns:a14="http://schemas.microsoft.com/office/drawing/2010/main" val="0"/>
                </a:ext>
              </a:extLst>
            </a:blip>
            <a:srcRect/>
            <a:tile tx="0" ty="-254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0" name="Rectangle 74">
            <a:extLst>
              <a:ext uri="{FF2B5EF4-FFF2-40B4-BE49-F238E27FC236}">
                <a16:creationId xmlns:a16="http://schemas.microsoft.com/office/drawing/2014/main" id="{3053801B-0B08-46A2-B8E6-1C521095C4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2531684"/>
            <a:ext cx="10222992" cy="80683"/>
          </a:xfrm>
          <a:prstGeom prst="rect">
            <a:avLst/>
          </a:prstGeom>
          <a:blipFill dpi="0" rotWithShape="1">
            <a:blip r:embed="rId5">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1" name="Rectangle 76">
            <a:extLst>
              <a:ext uri="{FF2B5EF4-FFF2-40B4-BE49-F238E27FC236}">
                <a16:creationId xmlns:a16="http://schemas.microsoft.com/office/drawing/2014/main" id="{F3652D59-5129-475A-8112-D775E159A6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2669517"/>
            <a:ext cx="10222992" cy="2743200"/>
          </a:xfrm>
          <a:prstGeom prst="rect">
            <a:avLst/>
          </a:prstGeom>
          <a:blipFill dpi="0" rotWithShape="1">
            <a:blip r:embed="rId5">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8CFCAFA0-E964-4DC1-9C0A-927E42ABC2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5484434"/>
            <a:ext cx="10222992" cy="80683"/>
          </a:xfrm>
          <a:prstGeom prst="rect">
            <a:avLst/>
          </a:prstGeom>
          <a:blipFill dpi="0" rotWithShape="1">
            <a:blip r:embed="rId5">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1" name="Group 80">
            <a:extLst>
              <a:ext uri="{FF2B5EF4-FFF2-40B4-BE49-F238E27FC236}">
                <a16:creationId xmlns:a16="http://schemas.microsoft.com/office/drawing/2014/main" id="{BF27202C-3A96-44CE-A565-B3171D67FD8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649215" y="5253661"/>
            <a:ext cx="1080904" cy="1080902"/>
            <a:chOff x="9685338" y="4460675"/>
            <a:chExt cx="1080904" cy="1080902"/>
          </a:xfrm>
        </p:grpSpPr>
        <p:sp>
          <p:nvSpPr>
            <p:cNvPr id="82" name="Oval 81">
              <a:extLst>
                <a:ext uri="{FF2B5EF4-FFF2-40B4-BE49-F238E27FC236}">
                  <a16:creationId xmlns:a16="http://schemas.microsoft.com/office/drawing/2014/main" id="{32429394-D001-40B3-822E-4A2CE10611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85338" y="4460675"/>
              <a:ext cx="1080904" cy="1080902"/>
            </a:xfrm>
            <a:prstGeom prst="ellipse">
              <a:avLst/>
            </a:prstGeom>
            <a:blipFill dpi="0" rotWithShape="1">
              <a:blip r:embed="rId6">
                <a:duotone>
                  <a:schemeClr val="accent2">
                    <a:shade val="45000"/>
                    <a:satMod val="135000"/>
                  </a:schemeClr>
                  <a:prstClr val="white"/>
                </a:duotone>
                <a:extLst>
                  <a:ext uri="{28A0092B-C50C-407E-A947-70E740481C1C}">
                    <a14:useLocalDpi xmlns:a14="http://schemas.microsoft.com/office/drawing/2010/main" val="0"/>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83" name="Oval 82">
              <a:extLst>
                <a:ext uri="{FF2B5EF4-FFF2-40B4-BE49-F238E27FC236}">
                  <a16:creationId xmlns:a16="http://schemas.microsoft.com/office/drawing/2014/main" id="{BD7C01F5-CB78-4D97-8298-1559588F78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3" name="CuadroTexto 2"/>
          <p:cNvSpPr txBox="1"/>
          <p:nvPr/>
        </p:nvSpPr>
        <p:spPr>
          <a:xfrm>
            <a:off x="1051560" y="2612367"/>
            <a:ext cx="9966960" cy="3017156"/>
          </a:xfrm>
          <a:prstGeom prst="rect">
            <a:avLst/>
          </a:prstGeom>
        </p:spPr>
        <p:txBody>
          <a:bodyPr vert="horz" lIns="91440" tIns="45720" rIns="91440" bIns="45720" rtlCol="0" anchor="ctr">
            <a:normAutofit/>
          </a:bodyPr>
          <a:lstStyle/>
          <a:p>
            <a:pPr marL="0" marR="0" lvl="0" indent="0" defTabSz="914400" fontAlgn="auto">
              <a:lnSpc>
                <a:spcPct val="85000"/>
              </a:lnSpc>
              <a:spcBef>
                <a:spcPct val="0"/>
              </a:spcBef>
              <a:spcAft>
                <a:spcPts val="600"/>
              </a:spcAft>
              <a:buClrTx/>
              <a:buSzTx/>
              <a:tabLst/>
              <a:defRPr/>
            </a:pPr>
            <a:r>
              <a:rPr lang="en-US" sz="7200" b="1" kern="1200" cap="none" baseline="0" dirty="0">
                <a:blipFill dpi="0" rotWithShape="1">
                  <a:blip r:embed="rId6"/>
                  <a:srcRect/>
                  <a:tile tx="6350" ty="-127000" sx="65000" sy="64000" flip="none" algn="tl"/>
                </a:blipFill>
                <a:latin typeface="+mj-lt"/>
                <a:ea typeface="+mj-ea"/>
                <a:cs typeface="+mj-cs"/>
              </a:rPr>
              <a:t>SERVIDORES -</a:t>
            </a:r>
            <a:r>
              <a:rPr lang="en-US" sz="2800" b="1" dirty="0">
                <a:blipFill dpi="0" rotWithShape="1">
                  <a:blip r:embed="rId6"/>
                  <a:srcRect/>
                  <a:tile tx="6350" ty="-127000" sx="65000" sy="64000" flip="none" algn="tl"/>
                </a:blipFill>
                <a:latin typeface="+mj-lt"/>
                <a:ea typeface="+mj-ea"/>
                <a:cs typeface="+mj-cs"/>
              </a:rPr>
              <a:t>INSTALACION</a:t>
            </a:r>
            <a:r>
              <a:rPr lang="en-US" sz="7200" b="1" kern="1200" cap="none" baseline="0" dirty="0">
                <a:blipFill dpi="0" rotWithShape="1">
                  <a:blip r:embed="rId6"/>
                  <a:srcRect/>
                  <a:tile tx="6350" ty="-127000" sx="65000" sy="64000" flip="none" algn="tl"/>
                </a:blipFill>
                <a:latin typeface="+mj-lt"/>
                <a:ea typeface="+mj-ea"/>
                <a:cs typeface="+mj-cs"/>
              </a:rPr>
              <a:t> </a:t>
            </a:r>
            <a:endParaRPr kumimoji="0" lang="en-US" sz="7200" b="1" i="0" u="none" strike="noStrike" kern="1200" cap="none" spc="0" normalizeH="0" baseline="0" noProof="0" dirty="0">
              <a:ln>
                <a:noFill/>
              </a:ln>
              <a:blipFill dpi="0" rotWithShape="1">
                <a:blip r:embed="rId6"/>
                <a:srcRect/>
                <a:tile tx="6350" ty="-127000" sx="65000" sy="64000" flip="none" algn="tl"/>
              </a:blipFill>
              <a:effectLst/>
              <a:uLnTx/>
              <a:uFillTx/>
              <a:latin typeface="+mj-lt"/>
              <a:ea typeface="+mj-ea"/>
              <a:cs typeface="+mj-cs"/>
            </a:endParaRPr>
          </a:p>
        </p:txBody>
      </p:sp>
    </p:spTree>
    <p:extLst>
      <p:ext uri="{BB962C8B-B14F-4D97-AF65-F5344CB8AC3E}">
        <p14:creationId xmlns:p14="http://schemas.microsoft.com/office/powerpoint/2010/main" val="236704382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iterate>
                                    <p:tmPct val="10000"/>
                                  </p:iterate>
                                  <p:childTnLst>
                                    <p:set>
                                      <p:cBhvr>
                                        <p:cTn id="6" dur="1" fill="hold">
                                          <p:stCondLst>
                                            <p:cond delay="0"/>
                                          </p:stCondLst>
                                        </p:cTn>
                                        <p:tgtEl>
                                          <p:spTgt spid="1026"/>
                                        </p:tgtEl>
                                        <p:attrNameLst>
                                          <p:attrName>style.visibility</p:attrName>
                                        </p:attrNameLst>
                                      </p:cBhvr>
                                      <p:to>
                                        <p:strVal val="visible"/>
                                      </p:to>
                                    </p:set>
                                    <p:animEffect transition="in" filter="fade">
                                      <p:cBhvr>
                                        <p:cTn id="7" dur="7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3CE820F3-11D8-4DA4-B64E-35FDD5C45DB8}"/>
              </a:ext>
            </a:extLst>
          </p:cNvPr>
          <p:cNvSpPr>
            <a:spLocks noChangeArrowheads="1"/>
          </p:cNvSpPr>
          <p:nvPr/>
        </p:nvSpPr>
        <p:spPr bwMode="auto">
          <a:xfrm>
            <a:off x="6244045" y="1626652"/>
            <a:ext cx="5808618" cy="33393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s-ES" sz="1200" b="0" i="0" u="none" strike="noStrike" cap="none" normalizeH="0" baseline="0" dirty="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Para reiniciar de nuevo Apache habría que volver a hace clic en el botón "</a:t>
            </a:r>
            <a:r>
              <a:rPr kumimoji="0" lang="es-ES" altLang="es-ES" sz="1200" b="0" i="0" u="none" strike="noStrike" cap="none" normalizeH="0" baseline="0" dirty="0" err="1">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Start</a:t>
            </a:r>
            <a:r>
              <a:rPr kumimoji="0" lang="es-ES" altLang="es-ES" sz="1200" b="0" i="0" u="none" strike="noStrike" cap="none" normalizeH="0" baseline="0" dirty="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 correspondiente a Apache.</a:t>
            </a:r>
            <a:endParaRPr kumimoji="0" lang="es-ES" altLang="es-E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s-ES" sz="1200" b="1" i="0" u="none" strike="noStrike" cap="none" normalizeH="0" baseline="0" dirty="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Nota:</a:t>
            </a:r>
            <a:endParaRPr kumimoji="0" lang="es-ES" altLang="es-E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s-ES" altLang="es-ES" sz="1200" b="0" i="0" u="none" strike="noStrike" cap="none" normalizeH="0" baseline="0" dirty="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A veces es necesario detener y reiniciar los servidores. Por ejemplo, los archivos de configuración de Apache se cargan al iniciar Apache. Si se modifica un archivo de configuración de Apache (</a:t>
            </a:r>
            <a:r>
              <a:rPr kumimoji="0" lang="es-ES" altLang="es-ES" sz="1200" b="0" i="0" u="none" strike="noStrike" cap="none" normalizeH="0" baseline="0" dirty="0" err="1">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httpd.conf</a:t>
            </a:r>
            <a:r>
              <a:rPr kumimoji="0" lang="es-ES" altLang="es-ES" sz="1200" b="0" i="0" u="none" strike="noStrike" cap="none" normalizeH="0" baseline="0" dirty="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 php.ini u otro) mientras Apache está en marcha, para recargar los archivos de configuración es necesario detener y reiniciar el servidor Apache.</a:t>
            </a:r>
            <a:endParaRPr kumimoji="0" lang="es-ES" altLang="es-ES" sz="11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s-ES" altLang="es-ES" sz="1200" b="0" i="0" u="none" strike="noStrike" cap="none" normalizeH="0" baseline="0" dirty="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Si al modificar el archivo de configuración hemos introducido errores, el servidor no será capaz de iniciarse. Si no sabemos encontrar el origen del problema, se recomienda restaurar los archivos de configuración originales, de los que se aconseja tener una copia de seguridad.</a:t>
            </a:r>
            <a:endParaRPr kumimoji="0" lang="es-ES" altLang="es-E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s-ES" sz="1300" b="1" i="0" u="none" strike="noStrike" cap="none" normalizeH="0" baseline="0" dirty="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Editar archivos de configuración de Apache o PHP</a:t>
            </a:r>
            <a:endParaRPr kumimoji="0" lang="es-ES" altLang="es-E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s-ES" sz="1200" b="0" i="0" u="none" strike="noStrike" cap="none" normalizeH="0" baseline="0" dirty="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Los dos archivos principales de configuración son los archivos </a:t>
            </a:r>
            <a:r>
              <a:rPr kumimoji="0" lang="es-ES" altLang="es-ES" sz="1200" b="0" i="0" u="none" strike="noStrike" cap="none" normalizeH="0" baseline="0" dirty="0" err="1">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httpd.conf</a:t>
            </a:r>
            <a:r>
              <a:rPr kumimoji="0" lang="es-ES" altLang="es-ES" sz="1200" b="0" i="0" u="none" strike="noStrike" cap="none" normalizeH="0" baseline="0" dirty="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 (Apache) y php.ini (PHP). Para editarlos se puede utilizar el panel de control de XAMPP, que los abre directamente en el bloc de notas. Para ello hay que hacer clic en el botón "</a:t>
            </a:r>
            <a:r>
              <a:rPr kumimoji="0" lang="es-ES" altLang="es-ES" sz="1200" b="0" i="0" u="none" strike="noStrike" cap="none" normalizeH="0" baseline="0" dirty="0" err="1">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Config</a:t>
            </a:r>
            <a:r>
              <a:rPr kumimoji="0" lang="es-ES" altLang="es-ES" sz="1200" b="0" i="0" u="none" strike="noStrike" cap="none" normalizeH="0" baseline="0" dirty="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 correspondiente a Apache y hacer clic en el archivo que se quiere editar.</a:t>
            </a:r>
            <a:endParaRPr kumimoji="0" lang="es-ES" altLang="es-E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s-ES" altLang="es-ES" sz="1800" b="0" i="0" u="none" strike="noStrike" cap="none" normalizeH="0" baseline="0" dirty="0">
              <a:ln>
                <a:noFill/>
              </a:ln>
              <a:solidFill>
                <a:schemeClr val="tx1"/>
              </a:solidFill>
              <a:effectLst/>
              <a:latin typeface="Arial" panose="020B0604020202020204" pitchFamily="34" charset="0"/>
            </a:endParaRPr>
          </a:p>
        </p:txBody>
      </p:sp>
      <p:pic>
        <p:nvPicPr>
          <p:cNvPr id="7169" name="Imagen 20">
            <a:extLst>
              <a:ext uri="{FF2B5EF4-FFF2-40B4-BE49-F238E27FC236}">
                <a16:creationId xmlns:a16="http://schemas.microsoft.com/office/drawing/2014/main" id="{1F5FB07E-4324-49A5-A4E3-DC189BC51C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1874" y="1349835"/>
            <a:ext cx="5814126" cy="3455662"/>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3">
            <a:extLst>
              <a:ext uri="{FF2B5EF4-FFF2-40B4-BE49-F238E27FC236}">
                <a16:creationId xmlns:a16="http://schemas.microsoft.com/office/drawing/2014/main" id="{BC556A1E-D5C2-48B3-A09B-B43E2075FDB2}"/>
              </a:ext>
            </a:extLst>
          </p:cNvPr>
          <p:cNvSpPr>
            <a:spLocks noChangeArrowheads="1"/>
          </p:cNvSpPr>
          <p:nvPr/>
        </p:nvSpPr>
        <p:spPr bwMode="auto">
          <a:xfrm>
            <a:off x="479394" y="500524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Tree>
    <p:extLst>
      <p:ext uri="{BB962C8B-B14F-4D97-AF65-F5344CB8AC3E}">
        <p14:creationId xmlns:p14="http://schemas.microsoft.com/office/powerpoint/2010/main" val="131121983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Imagen 19" descr="XAMPP - Abrir php.ini">
            <a:extLst>
              <a:ext uri="{FF2B5EF4-FFF2-40B4-BE49-F238E27FC236}">
                <a16:creationId xmlns:a16="http://schemas.microsoft.com/office/drawing/2014/main" id="{C3D552C3-DE2E-4569-887C-80BD0735CA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794" y="232689"/>
            <a:ext cx="5400675" cy="3362776"/>
          </a:xfrm>
          <a:prstGeom prst="rect">
            <a:avLst/>
          </a:prstGeom>
          <a:noFill/>
          <a:extLst>
            <a:ext uri="{909E8E84-426E-40DD-AFC4-6F175D3DCCD1}">
              <a14:hiddenFill xmlns:a14="http://schemas.microsoft.com/office/drawing/2010/main">
                <a:solidFill>
                  <a:srgbClr val="FFFFFF"/>
                </a:solidFill>
              </a14:hiddenFill>
            </a:ext>
          </a:extLst>
        </p:spPr>
      </p:pic>
      <p:pic>
        <p:nvPicPr>
          <p:cNvPr id="8193" name="Imagen 18" descr="XAMPP - Panel de control">
            <a:extLst>
              <a:ext uri="{FF2B5EF4-FFF2-40B4-BE49-F238E27FC236}">
                <a16:creationId xmlns:a16="http://schemas.microsoft.com/office/drawing/2014/main" id="{5B7FD0F5-C23F-4609-9E6E-AC01B0FBDE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47954" y="3185889"/>
            <a:ext cx="5400675" cy="3672111"/>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4">
            <a:extLst>
              <a:ext uri="{FF2B5EF4-FFF2-40B4-BE49-F238E27FC236}">
                <a16:creationId xmlns:a16="http://schemas.microsoft.com/office/drawing/2014/main" id="{99AC59E4-C486-4997-B09E-36B18E13EC56}"/>
              </a:ext>
            </a:extLst>
          </p:cNvPr>
          <p:cNvSpPr>
            <a:spLocks noChangeArrowheads="1"/>
          </p:cNvSpPr>
          <p:nvPr/>
        </p:nvSpPr>
        <p:spPr bwMode="auto">
          <a:xfrm>
            <a:off x="5766435" y="1167719"/>
            <a:ext cx="5241199" cy="14927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s-ES" sz="1300" b="1" i="0" u="none" strike="noStrike" cap="none" normalizeH="0" baseline="0" dirty="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El cortafuegos de Windows</a:t>
            </a:r>
            <a:endParaRPr kumimoji="0" lang="es-ES" altLang="es-E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s-ES" sz="1200" b="0" i="0" u="none" strike="noStrike" cap="none" normalizeH="0" baseline="0" dirty="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Cuando se pone en marcha por primera vez cualquiera de los servidores que instala XAMPP, el cortafuegos de Windows pide al usuario confirmación de la autorización.</a:t>
            </a:r>
            <a:endParaRPr kumimoji="0" lang="es-ES" altLang="es-E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s-ES" sz="1200" b="0" i="0" u="none" strike="noStrike" cap="none" normalizeH="0" baseline="0" dirty="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Por ejemplo, la primera vez que se pone en marcha Apache mediante el botón </a:t>
            </a:r>
            <a:r>
              <a:rPr kumimoji="0" lang="es-ES" altLang="es-ES" sz="1200" b="0" i="0" u="none" strike="noStrike" cap="none" normalizeH="0" baseline="0" dirty="0" err="1">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Start</a:t>
            </a:r>
            <a:r>
              <a:rPr kumimoji="0" lang="es-ES" altLang="es-ES" sz="1200" b="0" i="0" u="none" strike="noStrike" cap="none" normalizeH="0" baseline="0" dirty="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 correspondiente ...</a:t>
            </a:r>
            <a:endParaRPr kumimoji="0" lang="es-ES" altLang="es-E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s-ES" altLang="es-ES" sz="1800" b="0" i="0" u="none" strike="noStrike" cap="none" normalizeH="0" baseline="0" dirty="0">
              <a:ln>
                <a:noFill/>
              </a:ln>
              <a:solidFill>
                <a:schemeClr val="tx1"/>
              </a:solidFill>
              <a:effectLst/>
              <a:latin typeface="Arial" panose="020B0604020202020204" pitchFamily="34" charset="0"/>
            </a:endParaRPr>
          </a:p>
        </p:txBody>
      </p:sp>
      <p:sp>
        <p:nvSpPr>
          <p:cNvPr id="4" name="Rectangle 5">
            <a:extLst>
              <a:ext uri="{FF2B5EF4-FFF2-40B4-BE49-F238E27FC236}">
                <a16:creationId xmlns:a16="http://schemas.microsoft.com/office/drawing/2014/main" id="{ECD59C76-298A-4F62-A57A-3DC17B8B37F5}"/>
              </a:ext>
            </a:extLst>
          </p:cNvPr>
          <p:cNvSpPr>
            <a:spLocks noChangeArrowheads="1"/>
          </p:cNvSpPr>
          <p:nvPr/>
        </p:nvSpPr>
        <p:spPr bwMode="auto">
          <a:xfrm>
            <a:off x="0" y="72675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s-ES"/>
          </a:p>
        </p:txBody>
      </p:sp>
    </p:spTree>
    <p:extLst>
      <p:ext uri="{BB962C8B-B14F-4D97-AF65-F5344CB8AC3E}">
        <p14:creationId xmlns:p14="http://schemas.microsoft.com/office/powerpoint/2010/main" val="399976457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B064A5E8-99BC-4749-8DDF-D78A4370D4B4}"/>
              </a:ext>
            </a:extLst>
          </p:cNvPr>
          <p:cNvSpPr>
            <a:spLocks noChangeArrowheads="1"/>
          </p:cNvSpPr>
          <p:nvPr/>
        </p:nvSpPr>
        <p:spPr bwMode="auto">
          <a:xfrm>
            <a:off x="5486400" y="919929"/>
            <a:ext cx="4093029" cy="1107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s-ES" sz="1200" b="0" i="0" u="none" strike="noStrike" cap="none" normalizeH="0" baseline="0" dirty="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Apache abre puertos en el ordenador (por primera vez), el cortafuegos de Windows pide al usuario confirmación. Para poder utilizarlo hace falta al menos autorizar el acceso en redes privadas:</a:t>
            </a:r>
            <a:endParaRPr kumimoji="0" lang="es-ES" altLang="es-E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s-ES" altLang="es-ES" sz="1800" b="0" i="0" u="none" strike="noStrike" cap="none" normalizeH="0" baseline="0" dirty="0">
              <a:ln>
                <a:noFill/>
              </a:ln>
              <a:solidFill>
                <a:schemeClr val="tx1"/>
              </a:solidFill>
              <a:effectLst/>
              <a:latin typeface="Arial" panose="020B0604020202020204" pitchFamily="34" charset="0"/>
            </a:endParaRPr>
          </a:p>
        </p:txBody>
      </p:sp>
      <p:pic>
        <p:nvPicPr>
          <p:cNvPr id="9217" name="Imagen 17" descr="XAMPP - Aviso del cortafuegos de Windows">
            <a:extLst>
              <a:ext uri="{FF2B5EF4-FFF2-40B4-BE49-F238E27FC236}">
                <a16:creationId xmlns:a16="http://schemas.microsoft.com/office/drawing/2014/main" id="{94250E5F-F422-4E3E-980A-9A8DDE018D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9966" y="343809"/>
            <a:ext cx="5029200" cy="3629025"/>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3">
            <a:extLst>
              <a:ext uri="{FF2B5EF4-FFF2-40B4-BE49-F238E27FC236}">
                <a16:creationId xmlns:a16="http://schemas.microsoft.com/office/drawing/2014/main" id="{A5BD8BBD-B368-491A-ACB0-D227079CB9C7}"/>
              </a:ext>
            </a:extLst>
          </p:cNvPr>
          <p:cNvSpPr>
            <a:spLocks noChangeArrowheads="1"/>
          </p:cNvSpPr>
          <p:nvPr/>
        </p:nvSpPr>
        <p:spPr bwMode="auto">
          <a:xfrm>
            <a:off x="-269966" y="444273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101568" numCol="1" anchor="ctr" anchorCtr="0" compatLnSpc="1">
            <a:prstTxWarp prst="textNoShape">
              <a:avLst/>
            </a:prstTxWarp>
            <a:spAutoFit/>
          </a:bodyPr>
          <a:lstStyle/>
          <a:p>
            <a:endParaRPr lang="es-ES"/>
          </a:p>
        </p:txBody>
      </p:sp>
      <p:sp>
        <p:nvSpPr>
          <p:cNvPr id="5" name="Rectangle 5">
            <a:extLst>
              <a:ext uri="{FF2B5EF4-FFF2-40B4-BE49-F238E27FC236}">
                <a16:creationId xmlns:a16="http://schemas.microsoft.com/office/drawing/2014/main" id="{20808A23-D1D5-48A9-8CE1-7CBC7F12EEDB}"/>
              </a:ext>
            </a:extLst>
          </p:cNvPr>
          <p:cNvSpPr>
            <a:spLocks noChangeArrowheads="1"/>
          </p:cNvSpPr>
          <p:nvPr/>
        </p:nvSpPr>
        <p:spPr bwMode="auto">
          <a:xfrm>
            <a:off x="3296193" y="4627445"/>
            <a:ext cx="5599613"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s-ES" sz="1200" b="0" i="0" u="none" strike="noStrike" cap="none" normalizeH="0" baseline="0" dirty="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Si el arranque de Apache tiene éxito, el panel de control mostrará el nombre del módulo con fondo verde, su identificador de proceso, los puertos abiertos (http y https), el botón "</a:t>
            </a:r>
            <a:r>
              <a:rPr kumimoji="0" lang="es-ES" altLang="es-ES" sz="1200" b="0" i="0" u="none" strike="noStrike" cap="none" normalizeH="0" baseline="0" dirty="0" err="1">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Start</a:t>
            </a:r>
            <a:r>
              <a:rPr kumimoji="0" lang="es-ES" altLang="es-ES" sz="1200" b="0" i="0" u="none" strike="noStrike" cap="none" normalizeH="0" baseline="0" dirty="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 se convertirá en el botón "Stop" y en la zona de notificación se verá el resultado de las operaciones realizadas.</a:t>
            </a:r>
            <a:endParaRPr kumimoji="0" lang="es-ES" altLang="es-E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84739243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Imagen 16" descr="XAMPP - Apache arrancado">
            <a:extLst>
              <a:ext uri="{FF2B5EF4-FFF2-40B4-BE49-F238E27FC236}">
                <a16:creationId xmlns:a16="http://schemas.microsoft.com/office/drawing/2014/main" id="{5C3DBC82-34B4-4919-8DA5-E2741DBBAB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132" y="228600"/>
            <a:ext cx="5400675" cy="3505200"/>
          </a:xfrm>
          <a:prstGeom prst="rect">
            <a:avLst/>
          </a:prstGeom>
          <a:noFill/>
          <a:extLst>
            <a:ext uri="{909E8E84-426E-40DD-AFC4-6F175D3DCCD1}">
              <a14:hiddenFill xmlns:a14="http://schemas.microsoft.com/office/drawing/2010/main">
                <a:solidFill>
                  <a:srgbClr val="FFFFFF"/>
                </a:solidFill>
              </a14:hiddenFill>
            </a:ext>
          </a:extLst>
        </p:spPr>
      </p:pic>
      <p:pic>
        <p:nvPicPr>
          <p:cNvPr id="10241" name="Imagen 15" descr="XAMPP - Cortafuegos de Windows">
            <a:extLst>
              <a:ext uri="{FF2B5EF4-FFF2-40B4-BE49-F238E27FC236}">
                <a16:creationId xmlns:a16="http://schemas.microsoft.com/office/drawing/2014/main" id="{0F65F582-EFD3-475C-9B67-9293BE8996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5131" y="4067770"/>
            <a:ext cx="5400675" cy="161925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3">
            <a:extLst>
              <a:ext uri="{FF2B5EF4-FFF2-40B4-BE49-F238E27FC236}">
                <a16:creationId xmlns:a16="http://schemas.microsoft.com/office/drawing/2014/main" id="{A08CFC6A-04BA-4753-8EC8-5EE5604326EA}"/>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3" name="Rectangle 4">
            <a:extLst>
              <a:ext uri="{FF2B5EF4-FFF2-40B4-BE49-F238E27FC236}">
                <a16:creationId xmlns:a16="http://schemas.microsoft.com/office/drawing/2014/main" id="{EA9BE210-C2C0-4DBC-BC71-A4FDDABAD97D}"/>
              </a:ext>
            </a:extLst>
          </p:cNvPr>
          <p:cNvSpPr>
            <a:spLocks noChangeArrowheads="1"/>
          </p:cNvSpPr>
          <p:nvPr/>
        </p:nvSpPr>
        <p:spPr bwMode="auto">
          <a:xfrm>
            <a:off x="0" y="405765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101568" numCol="1" anchor="ctr" anchorCtr="0" compatLnSpc="1">
            <a:prstTxWarp prst="textNoShape">
              <a:avLst/>
            </a:prstTxWarp>
            <a:spAutoFit/>
          </a:bodyPr>
          <a:lstStyle/>
          <a:p>
            <a:endParaRPr lang="es-ES"/>
          </a:p>
        </p:txBody>
      </p:sp>
      <p:sp>
        <p:nvSpPr>
          <p:cNvPr id="5" name="Rectangle 6">
            <a:extLst>
              <a:ext uri="{FF2B5EF4-FFF2-40B4-BE49-F238E27FC236}">
                <a16:creationId xmlns:a16="http://schemas.microsoft.com/office/drawing/2014/main" id="{5AD91C2A-03C7-400C-8D07-3515FD2BA32A}"/>
              </a:ext>
            </a:extLst>
          </p:cNvPr>
          <p:cNvSpPr>
            <a:spLocks noChangeArrowheads="1"/>
          </p:cNvSpPr>
          <p:nvPr/>
        </p:nvSpPr>
        <p:spPr bwMode="auto">
          <a:xfrm>
            <a:off x="6024155" y="2800350"/>
            <a:ext cx="3981994"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s-ES" sz="1200" b="0" i="0" u="none" strike="noStrike" cap="none" normalizeH="0" baseline="0" dirty="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Si se abre el programa "</a:t>
            </a:r>
            <a:r>
              <a:rPr kumimoji="0" lang="es-ES" altLang="es-ES" sz="1200" b="1" i="0" u="sng" strike="noStrike" cap="none" normalizeH="0" baseline="0" dirty="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Firewall de Windows </a:t>
            </a:r>
            <a:r>
              <a:rPr kumimoji="0" lang="es-ES" altLang="es-ES" sz="1200" b="0" i="0" u="none" strike="noStrike" cap="none" normalizeH="0" baseline="0" dirty="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con seguridad avanzada", en el apartado de Reglas de entrada se puede ver las nuevas reglas añadidas.</a:t>
            </a:r>
            <a:endParaRPr kumimoji="0" lang="es-ES" altLang="es-E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s-ES" altLang="es-ES" sz="1800" b="0" i="0" u="none" strike="noStrike" cap="none" normalizeH="0" baseline="0" dirty="0">
              <a:ln>
                <a:noFill/>
              </a:ln>
              <a:solidFill>
                <a:schemeClr val="tx1"/>
              </a:solidFill>
              <a:effectLst/>
              <a:latin typeface="Arial" panose="020B0604020202020204" pitchFamily="34" charset="0"/>
            </a:endParaRPr>
          </a:p>
        </p:txBody>
      </p:sp>
      <p:sp>
        <p:nvSpPr>
          <p:cNvPr id="6" name="Rectangle 7">
            <a:extLst>
              <a:ext uri="{FF2B5EF4-FFF2-40B4-BE49-F238E27FC236}">
                <a16:creationId xmlns:a16="http://schemas.microsoft.com/office/drawing/2014/main" id="{B6215E12-4AEE-4132-8E17-0B9C23382FF2}"/>
              </a:ext>
            </a:extLst>
          </p:cNvPr>
          <p:cNvSpPr>
            <a:spLocks noChangeArrowheads="1"/>
          </p:cNvSpPr>
          <p:nvPr/>
        </p:nvSpPr>
        <p:spPr bwMode="auto">
          <a:xfrm>
            <a:off x="5714183" y="5152110"/>
            <a:ext cx="6174377" cy="12157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s-ES" altLang="es-ES" sz="1300" b="1" i="0" u="none" strike="noStrike" cap="none" normalizeH="0" baseline="0" dirty="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Ejecutar el panel de control como administrador</a:t>
            </a:r>
            <a:endParaRPr kumimoji="0" lang="es-ES" altLang="es-ES" sz="800" b="0" i="0" u="none" strike="noStrike" cap="none" normalizeH="0" baseline="0" dirty="0">
              <a:ln>
                <a:noFill/>
              </a:ln>
              <a:solidFill>
                <a:schemeClr val="tx1"/>
              </a:solidFill>
              <a:effectLst/>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s-ES" altLang="es-ES" sz="1200" b="0" i="0" u="none" strike="noStrike" cap="none" normalizeH="0" baseline="0" dirty="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En algunas situaciones es necesario ejecutar el panel de control como administrador, por ejemplo, para configurar los servidores como servicios o deshabilitarlos.</a:t>
            </a:r>
            <a:endParaRPr kumimoji="0" lang="es-ES" altLang="es-ES" sz="800" b="0" i="0" u="none" strike="noStrike" cap="none" normalizeH="0" baseline="0" dirty="0">
              <a:ln>
                <a:noFill/>
              </a:ln>
              <a:solidFill>
                <a:schemeClr val="tx1"/>
              </a:solidFill>
              <a:effectLst/>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s-ES" altLang="es-ES" sz="1200" b="0" i="0" u="none" strike="noStrike" cap="none" normalizeH="0" baseline="0" dirty="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Para ejecutar el panel de control como administrador, hay que hacer clic derecho sobre el icono de acceso directo (Inicio &gt; XAMPP Control Panel &gt; y elegir la opción "Más &gt; Ejecutar como administrador".</a:t>
            </a:r>
            <a:endParaRPr kumimoji="0" lang="es-ES" altLang="es-E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5780519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Imagen 14" descr="XAMPP - Ejecutar el Panel de Control como administrador">
            <a:extLst>
              <a:ext uri="{FF2B5EF4-FFF2-40B4-BE49-F238E27FC236}">
                <a16:creationId xmlns:a16="http://schemas.microsoft.com/office/drawing/2014/main" id="{B208F726-08DA-4904-90DB-3251AD0A8F9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7553" y="209549"/>
            <a:ext cx="5400675" cy="2590800"/>
          </a:xfrm>
          <a:prstGeom prst="rect">
            <a:avLst/>
          </a:prstGeom>
          <a:noFill/>
          <a:extLst>
            <a:ext uri="{909E8E84-426E-40DD-AFC4-6F175D3DCCD1}">
              <a14:hiddenFill xmlns:a14="http://schemas.microsoft.com/office/drawing/2010/main">
                <a:solidFill>
                  <a:srgbClr val="FFFFFF"/>
                </a:solidFill>
              </a14:hiddenFill>
            </a:ext>
          </a:extLst>
        </p:spPr>
      </p:pic>
      <p:pic>
        <p:nvPicPr>
          <p:cNvPr id="11265" name="Imagen 13" descr="Panel de control de XAMPP">
            <a:extLst>
              <a:ext uri="{FF2B5EF4-FFF2-40B4-BE49-F238E27FC236}">
                <a16:creationId xmlns:a16="http://schemas.microsoft.com/office/drawing/2014/main" id="{ACFE898B-4B30-44DF-A07D-545F93BC3B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552" y="3009898"/>
            <a:ext cx="5400675" cy="35052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3">
            <a:extLst>
              <a:ext uri="{FF2B5EF4-FFF2-40B4-BE49-F238E27FC236}">
                <a16:creationId xmlns:a16="http://schemas.microsoft.com/office/drawing/2014/main" id="{CECC21C0-326E-438E-9CC6-C03D3F9FA504}"/>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3" name="Rectangle 4">
            <a:extLst>
              <a:ext uri="{FF2B5EF4-FFF2-40B4-BE49-F238E27FC236}">
                <a16:creationId xmlns:a16="http://schemas.microsoft.com/office/drawing/2014/main" id="{63646C08-AD45-4E73-A6EC-38AD7F8284D6}"/>
              </a:ext>
            </a:extLst>
          </p:cNvPr>
          <p:cNvSpPr>
            <a:spLocks noChangeArrowheads="1"/>
          </p:cNvSpPr>
          <p:nvPr/>
        </p:nvSpPr>
        <p:spPr bwMode="auto">
          <a:xfrm>
            <a:off x="5651863" y="1633932"/>
            <a:ext cx="5894773" cy="14927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s-ES" sz="1300" b="1" i="0" u="none" strike="noStrike" cap="none" normalizeH="0" baseline="0" dirty="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Instalar los servidores como servicios</a:t>
            </a:r>
            <a:endParaRPr kumimoji="0" lang="es-ES" altLang="es-E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s-ES" sz="1200" b="0" i="0" u="none" strike="noStrike" cap="none" normalizeH="0" baseline="0" dirty="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Si queremos instalar un servidor como servicio, es decir, que se ponga en marcha cada vez que arrancamos el ordenador, hay que marcar la casilla </a:t>
            </a:r>
            <a:r>
              <a:rPr kumimoji="0" lang="es-ES" altLang="es-ES" sz="1200" b="0" i="0" u="none" strike="noStrike" cap="none" normalizeH="0" baseline="0" dirty="0" err="1">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Service</a:t>
            </a:r>
            <a:r>
              <a:rPr kumimoji="0" lang="es-ES" altLang="es-ES" sz="1200" b="0" i="0" u="none" strike="noStrike" cap="none" normalizeH="0" baseline="0" dirty="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 correspondiente. Para ello, es necesario iniciar XAMPP como administrador.</a:t>
            </a:r>
            <a:endParaRPr kumimoji="0" lang="es-ES" altLang="es-E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s-ES" sz="1200" b="0" i="0" u="none" strike="noStrike" cap="none" normalizeH="0" baseline="0" dirty="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Iniciando XAMPP como administrador, las casillas de la columna </a:t>
            </a:r>
            <a:r>
              <a:rPr kumimoji="0" lang="es-ES" altLang="es-ES" sz="1200" b="0" i="0" u="none" strike="noStrike" cap="none" normalizeH="0" baseline="0" dirty="0" err="1">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Service</a:t>
            </a:r>
            <a:r>
              <a:rPr kumimoji="0" lang="es-ES" altLang="es-ES" sz="1200" b="0" i="0" u="none" strike="noStrike" cap="none" normalizeH="0" baseline="0" dirty="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 muestran el estado de los servicios:</a:t>
            </a:r>
            <a:endParaRPr kumimoji="0" lang="es-ES" altLang="es-E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s-ES" altLang="es-ES" sz="1800" b="0" i="0" u="none" strike="noStrike" cap="none" normalizeH="0" baseline="0" dirty="0">
              <a:ln>
                <a:noFill/>
              </a:ln>
              <a:solidFill>
                <a:schemeClr val="tx1"/>
              </a:solidFill>
              <a:effectLst/>
              <a:latin typeface="Arial" panose="020B0604020202020204" pitchFamily="34" charset="0"/>
            </a:endParaRPr>
          </a:p>
        </p:txBody>
      </p:sp>
      <p:sp>
        <p:nvSpPr>
          <p:cNvPr id="4" name="Rectangle 5">
            <a:extLst>
              <a:ext uri="{FF2B5EF4-FFF2-40B4-BE49-F238E27FC236}">
                <a16:creationId xmlns:a16="http://schemas.microsoft.com/office/drawing/2014/main" id="{E03BBAD8-6D80-4AC9-906D-9A018CCE8633}"/>
              </a:ext>
            </a:extLst>
          </p:cNvPr>
          <p:cNvSpPr>
            <a:spLocks noChangeArrowheads="1"/>
          </p:cNvSpPr>
          <p:nvPr/>
        </p:nvSpPr>
        <p:spPr bwMode="auto">
          <a:xfrm>
            <a:off x="5894773" y="6127046"/>
            <a:ext cx="5651863"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s-ES" sz="1200" b="0" i="0" u="none" strike="noStrike" cap="none" normalizeH="0" baseline="0" dirty="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Para instalar un servicio, haga clic en la casilla </a:t>
            </a:r>
            <a:r>
              <a:rPr kumimoji="0" lang="es-ES" altLang="es-ES" sz="1200" b="0" i="0" u="none" strike="noStrike" cap="none" normalizeH="0" baseline="0" dirty="0" err="1">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Service</a:t>
            </a:r>
            <a:r>
              <a:rPr kumimoji="0" lang="es-ES" altLang="es-ES" sz="1200" b="0" i="0" u="none" strike="noStrike" cap="none" normalizeH="0" baseline="0" dirty="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 correspondiente:</a:t>
            </a:r>
            <a:endParaRPr kumimoji="0" lang="es-ES" altLang="es-E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54815446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Imagen 12" descr="Panel de control de XAMPP">
            <a:extLst>
              <a:ext uri="{FF2B5EF4-FFF2-40B4-BE49-F238E27FC236}">
                <a16:creationId xmlns:a16="http://schemas.microsoft.com/office/drawing/2014/main" id="{0E2352AC-23BE-438F-A7A7-A39C7B873C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0629" y="299962"/>
            <a:ext cx="5400675" cy="3505200"/>
          </a:xfrm>
          <a:prstGeom prst="rect">
            <a:avLst/>
          </a:prstGeom>
          <a:noFill/>
          <a:extLst>
            <a:ext uri="{909E8E84-426E-40DD-AFC4-6F175D3DCCD1}">
              <a14:hiddenFill xmlns:a14="http://schemas.microsoft.com/office/drawing/2010/main">
                <a:solidFill>
                  <a:srgbClr val="FFFFFF"/>
                </a:solidFill>
              </a14:hiddenFill>
            </a:ext>
          </a:extLst>
        </p:spPr>
      </p:pic>
      <p:pic>
        <p:nvPicPr>
          <p:cNvPr id="12289" name="Imagen 11" descr="Panel de control de XAMPP">
            <a:extLst>
              <a:ext uri="{FF2B5EF4-FFF2-40B4-BE49-F238E27FC236}">
                <a16:creationId xmlns:a16="http://schemas.microsoft.com/office/drawing/2014/main" id="{A5D267B9-81B1-43AA-9702-C876695367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38949" y="2952206"/>
            <a:ext cx="5400675" cy="35052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3">
            <a:extLst>
              <a:ext uri="{FF2B5EF4-FFF2-40B4-BE49-F238E27FC236}">
                <a16:creationId xmlns:a16="http://schemas.microsoft.com/office/drawing/2014/main" id="{237A9CB9-798B-4CF3-88E0-B3DEBD1A2A9E}"/>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3" name="Rectangle 4">
            <a:extLst>
              <a:ext uri="{FF2B5EF4-FFF2-40B4-BE49-F238E27FC236}">
                <a16:creationId xmlns:a16="http://schemas.microsoft.com/office/drawing/2014/main" id="{9B163C77-214C-49C3-9DE4-A2AC0B641857}"/>
              </a:ext>
            </a:extLst>
          </p:cNvPr>
          <p:cNvSpPr>
            <a:spLocks noChangeArrowheads="1"/>
          </p:cNvSpPr>
          <p:nvPr/>
        </p:nvSpPr>
        <p:spPr bwMode="auto">
          <a:xfrm>
            <a:off x="5738949" y="1840468"/>
            <a:ext cx="5531304"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s-ES" sz="1400" b="0" i="0" u="none" strike="noStrike" cap="none" normalizeH="0" baseline="0" dirty="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Se mostrará una ventana de confirmación. Para instalar el servicio, haga clic en Yes:</a:t>
            </a:r>
            <a:endParaRPr kumimoji="0" lang="es-ES" altLang="es-ES" sz="1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s-ES" altLang="es-ES" sz="1400" b="0" i="0" u="none" strike="noStrike" cap="none" normalizeH="0" baseline="0" dirty="0">
              <a:ln>
                <a:noFill/>
              </a:ln>
              <a:solidFill>
                <a:schemeClr val="tx1"/>
              </a:solidFill>
              <a:effectLst/>
              <a:latin typeface="Arial" panose="020B0604020202020204" pitchFamily="34" charset="0"/>
            </a:endParaRPr>
          </a:p>
        </p:txBody>
      </p:sp>
      <p:sp>
        <p:nvSpPr>
          <p:cNvPr id="8" name="CuadroTexto 7">
            <a:extLst>
              <a:ext uri="{FF2B5EF4-FFF2-40B4-BE49-F238E27FC236}">
                <a16:creationId xmlns:a16="http://schemas.microsoft.com/office/drawing/2014/main" id="{B155D6E6-686F-4FE5-A105-2FC1D461191E}"/>
              </a:ext>
            </a:extLst>
          </p:cNvPr>
          <p:cNvSpPr txBox="1"/>
          <p:nvPr/>
        </p:nvSpPr>
        <p:spPr>
          <a:xfrm>
            <a:off x="130629" y="4752660"/>
            <a:ext cx="6100354" cy="542008"/>
          </a:xfrm>
          <a:prstGeom prst="rect">
            <a:avLst/>
          </a:prstGeom>
          <a:noFill/>
        </p:spPr>
        <p:txBody>
          <a:bodyPr wrap="square">
            <a:spAutoFit/>
          </a:bodyPr>
          <a:lstStyle/>
          <a:p>
            <a:pPr>
              <a:lnSpc>
                <a:spcPct val="107000"/>
              </a:lnSpc>
              <a:spcBef>
                <a:spcPts val="750"/>
              </a:spcBef>
              <a:spcAft>
                <a:spcPts val="750"/>
              </a:spcAft>
            </a:pPr>
            <a:r>
              <a:rPr lang="es-ES" sz="1400" dirty="0">
                <a:effectLst/>
                <a:latin typeface="Times New Roman" panose="02020603050405020304" pitchFamily="18" charset="0"/>
                <a:ea typeface="Times New Roman" panose="02020603050405020304" pitchFamily="18" charset="0"/>
                <a:cs typeface="Times New Roman" panose="02020603050405020304" pitchFamily="18" charset="0"/>
              </a:rPr>
              <a:t>Si el servicio se instala correctamente, se indicará en el panel inferior y se mostrará una marca verde en la columna </a:t>
            </a:r>
            <a:r>
              <a:rPr lang="es-ES" sz="1400" dirty="0" err="1">
                <a:effectLst/>
                <a:latin typeface="Times New Roman" panose="02020603050405020304" pitchFamily="18" charset="0"/>
                <a:ea typeface="Times New Roman" panose="02020603050405020304" pitchFamily="18" charset="0"/>
                <a:cs typeface="Times New Roman" panose="02020603050405020304" pitchFamily="18" charset="0"/>
              </a:rPr>
              <a:t>Service</a:t>
            </a:r>
            <a:r>
              <a:rPr lang="es-ES" sz="1400" dirty="0">
                <a:effectLst/>
                <a:latin typeface="Times New Roman" panose="02020603050405020304" pitchFamily="18" charset="0"/>
                <a:ea typeface="Times New Roman" panose="02020603050405020304" pitchFamily="18" charset="0"/>
                <a:cs typeface="Times New Roman" panose="02020603050405020304" pitchFamily="18" charset="0"/>
              </a:rPr>
              <a:t>:</a:t>
            </a:r>
            <a:endParaRPr lang="es-ES" sz="14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19725965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B37F46F3-D58A-4C02-A102-BBB418BEA377}"/>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pic>
        <p:nvPicPr>
          <p:cNvPr id="13313" name="Imagen 10" descr="Panel de control de XAMPP">
            <a:extLst>
              <a:ext uri="{FF2B5EF4-FFF2-40B4-BE49-F238E27FC236}">
                <a16:creationId xmlns:a16="http://schemas.microsoft.com/office/drawing/2014/main" id="{7F552152-2D46-42A2-B5CE-10F528D5A4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1134" y="696897"/>
            <a:ext cx="5400675" cy="35052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3">
            <a:extLst>
              <a:ext uri="{FF2B5EF4-FFF2-40B4-BE49-F238E27FC236}">
                <a16:creationId xmlns:a16="http://schemas.microsoft.com/office/drawing/2014/main" id="{4A406783-E827-4DA4-AA88-4738B6A28592}"/>
              </a:ext>
            </a:extLst>
          </p:cNvPr>
          <p:cNvSpPr>
            <a:spLocks noChangeArrowheads="1"/>
          </p:cNvSpPr>
          <p:nvPr/>
        </p:nvSpPr>
        <p:spPr bwMode="auto">
          <a:xfrm>
            <a:off x="3941686" y="4862260"/>
            <a:ext cx="5400675"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s-ES" sz="1200" b="0" i="0" u="none" strike="noStrike" cap="none" normalizeH="0" baseline="0" dirty="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Al reiniciar el ordenador, tanto si se hace como administrador como si no, el panel de control de XAMPP indica los servicios </a:t>
            </a:r>
            <a:r>
              <a:rPr kumimoji="0" lang="es-ES" altLang="es-ES" sz="2000" b="0" i="0" u="none" strike="noStrike" cap="none" normalizeH="0" baseline="0" dirty="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arrancados</a:t>
            </a:r>
            <a:r>
              <a:rPr kumimoji="0" lang="es-ES" altLang="es-ES" sz="1200" b="0" i="0" u="none" strike="noStrike" cap="none" normalizeH="0" baseline="0" dirty="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 La columna </a:t>
            </a:r>
            <a:r>
              <a:rPr kumimoji="0" lang="es-ES" altLang="es-ES" sz="1200" b="0" i="0" u="none" strike="noStrike" cap="none" normalizeH="0" baseline="0" dirty="0" err="1">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Service</a:t>
            </a:r>
            <a:r>
              <a:rPr kumimoji="0" lang="es-ES" altLang="es-ES" sz="1200" b="0" i="0" u="none" strike="noStrike" cap="none" normalizeH="0" baseline="0" dirty="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 sólo mostrará los iconos si se ha iniciado como administrador.</a:t>
            </a:r>
            <a:endParaRPr kumimoji="0" lang="es-ES" altLang="es-ES" sz="1800" b="0" i="0" u="none" strike="noStrike" cap="none" normalizeH="0" baseline="0" dirty="0">
              <a:ln>
                <a:noFill/>
              </a:ln>
              <a:solidFill>
                <a:schemeClr val="tx1"/>
              </a:solidFill>
              <a:effectLst/>
              <a:latin typeface="Arial" panose="020B0604020202020204" pitchFamily="34" charset="0"/>
            </a:endParaRPr>
          </a:p>
        </p:txBody>
      </p:sp>
      <p:pic>
        <p:nvPicPr>
          <p:cNvPr id="5" name="Picture 2" descr="Cómo configurar su propio servidor de correo electrónico - Mistertek.com">
            <a:extLst>
              <a:ext uri="{FF2B5EF4-FFF2-40B4-BE49-F238E27FC236}">
                <a16:creationId xmlns:a16="http://schemas.microsoft.com/office/drawing/2014/main" id="{7AB101CC-946A-43D3-B6BF-69DEE3F80013}"/>
              </a:ext>
            </a:extLst>
          </p:cNvPr>
          <p:cNvPicPr>
            <a:picLocks noChangeAspect="1" noChangeArrowheads="1"/>
          </p:cNvPicPr>
          <p:nvPr/>
        </p:nvPicPr>
        <p:blipFill>
          <a:blip r:embed="rId3">
            <a:alphaModFix amt="20000"/>
            <a:extLst>
              <a:ext uri="{28A0092B-C50C-407E-A947-70E740481C1C}">
                <a14:useLocalDpi xmlns:a14="http://schemas.microsoft.com/office/drawing/2010/main" val="0"/>
              </a:ext>
            </a:extLst>
          </a:blip>
          <a:srcRect/>
          <a:stretch>
            <a:fillRect/>
          </a:stretch>
        </p:blipFill>
        <p:spPr bwMode="auto">
          <a:xfrm>
            <a:off x="698343" y="228600"/>
            <a:ext cx="10961618" cy="653994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673821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45" name="Imagen 9" descr="Panel de control de XAMPP">
            <a:extLst>
              <a:ext uri="{FF2B5EF4-FFF2-40B4-BE49-F238E27FC236}">
                <a16:creationId xmlns:a16="http://schemas.microsoft.com/office/drawing/2014/main" id="{61B4899B-E34E-4BE0-9B83-BA45093032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8674" y="504826"/>
            <a:ext cx="5400675" cy="3505200"/>
          </a:xfrm>
          <a:prstGeom prst="rect">
            <a:avLst/>
          </a:prstGeom>
          <a:noFill/>
          <a:extLst>
            <a:ext uri="{909E8E84-426E-40DD-AFC4-6F175D3DCCD1}">
              <a14:hiddenFill xmlns:a14="http://schemas.microsoft.com/office/drawing/2010/main">
                <a:solidFill>
                  <a:srgbClr val="FFFFFF"/>
                </a:solidFill>
              </a14:hiddenFill>
            </a:ext>
          </a:extLst>
        </p:spPr>
      </p:pic>
      <p:pic>
        <p:nvPicPr>
          <p:cNvPr id="14344" name="Imagen 8" descr="Panel de control de XAMPP">
            <a:extLst>
              <a:ext uri="{FF2B5EF4-FFF2-40B4-BE49-F238E27FC236}">
                <a16:creationId xmlns:a16="http://schemas.microsoft.com/office/drawing/2014/main" id="{609874D1-58E8-4010-BF04-81AEE321EA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99376" y="1833497"/>
            <a:ext cx="5400675" cy="35052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10">
            <a:extLst>
              <a:ext uri="{FF2B5EF4-FFF2-40B4-BE49-F238E27FC236}">
                <a16:creationId xmlns:a16="http://schemas.microsoft.com/office/drawing/2014/main" id="{738B134E-C75C-45B4-8343-DBC7A8ADB564}"/>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8" name="Rectangle 11">
            <a:extLst>
              <a:ext uri="{FF2B5EF4-FFF2-40B4-BE49-F238E27FC236}">
                <a16:creationId xmlns:a16="http://schemas.microsoft.com/office/drawing/2014/main" id="{4A575FB8-7692-4D66-B630-07998EE3AD49}"/>
              </a:ext>
            </a:extLst>
          </p:cNvPr>
          <p:cNvSpPr>
            <a:spLocks noChangeArrowheads="1"/>
          </p:cNvSpPr>
          <p:nvPr/>
        </p:nvSpPr>
        <p:spPr bwMode="auto">
          <a:xfrm>
            <a:off x="0" y="405765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 altLang="es-ES" sz="1200" b="0" i="0" u="none" strike="noStrike" cap="none" normalizeH="0" baseline="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 </a:t>
            </a:r>
            <a:endParaRPr kumimoji="0" lang="es-ES" altLang="es-ES" sz="1800" b="0" i="0" u="none" strike="noStrike" cap="none" normalizeH="0" baseline="0">
              <a:ln>
                <a:noFill/>
              </a:ln>
              <a:solidFill>
                <a:schemeClr val="tx1"/>
              </a:solidFill>
              <a:effectLst/>
              <a:latin typeface="Arial" panose="020B0604020202020204" pitchFamily="34" charset="0"/>
            </a:endParaRPr>
          </a:p>
        </p:txBody>
      </p:sp>
      <p:sp>
        <p:nvSpPr>
          <p:cNvPr id="9" name="Rectangle 12">
            <a:extLst>
              <a:ext uri="{FF2B5EF4-FFF2-40B4-BE49-F238E27FC236}">
                <a16:creationId xmlns:a16="http://schemas.microsoft.com/office/drawing/2014/main" id="{857B2036-3223-4DAF-B206-759ECA2868C4}"/>
              </a:ext>
            </a:extLst>
          </p:cNvPr>
          <p:cNvSpPr>
            <a:spLocks noChangeArrowheads="1"/>
          </p:cNvSpPr>
          <p:nvPr/>
        </p:nvSpPr>
        <p:spPr bwMode="auto">
          <a:xfrm>
            <a:off x="0" y="74676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101568" numCol="1" anchor="ctr" anchorCtr="0" compatLnSpc="1">
            <a:prstTxWarp prst="textNoShape">
              <a:avLst/>
            </a:prstTxWarp>
            <a:spAutoFit/>
          </a:bodyPr>
          <a:lstStyle/>
          <a:p>
            <a:endParaRPr lang="es-ES"/>
          </a:p>
        </p:txBody>
      </p:sp>
      <p:sp>
        <p:nvSpPr>
          <p:cNvPr id="11" name="Rectangle 14">
            <a:extLst>
              <a:ext uri="{FF2B5EF4-FFF2-40B4-BE49-F238E27FC236}">
                <a16:creationId xmlns:a16="http://schemas.microsoft.com/office/drawing/2014/main" id="{0BE67CBA-EA77-402E-B724-92DED73B378A}"/>
              </a:ext>
            </a:extLst>
          </p:cNvPr>
          <p:cNvSpPr>
            <a:spLocks noChangeArrowheads="1"/>
          </p:cNvSpPr>
          <p:nvPr/>
        </p:nvSpPr>
        <p:spPr bwMode="auto">
          <a:xfrm>
            <a:off x="5608320" y="5433948"/>
            <a:ext cx="5982789"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s-ES" sz="1200" b="0" i="0" u="none" strike="noStrike" cap="none" normalizeH="0" baseline="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Si queremos desinstalar un servidor como servicio, es decir, que </a:t>
            </a:r>
            <a:r>
              <a:rPr kumimoji="0" lang="es-ES" altLang="es-ES" sz="1200" b="1" i="0" u="none" strike="noStrike" cap="none" normalizeH="0" baseline="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no</a:t>
            </a:r>
            <a:r>
              <a:rPr kumimoji="0" lang="es-ES" altLang="es-ES" sz="1200" b="0" i="0" u="none" strike="noStrike" cap="none" normalizeH="0" baseline="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 se ponga en marcha cada vez que arrancamos el ordenador, hay que desmarcar la casilla Service correspondiente. Para ello, es necesario iniciar XAMPP como administrador.</a:t>
            </a:r>
            <a:endParaRPr kumimoji="0" lang="es-ES" altLang="es-ES"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s-ES" sz="1200" b="0" i="0" u="none" strike="noStrike" cap="none" normalizeH="0" baseline="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Para eliminar un servicio, haga clic en la casilla Service correspondiente:</a:t>
            </a:r>
            <a:endParaRPr kumimoji="0" lang="es-ES" altLang="es-E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65877961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Imagen 7" descr="Panel de control de XAMPP">
            <a:extLst>
              <a:ext uri="{FF2B5EF4-FFF2-40B4-BE49-F238E27FC236}">
                <a16:creationId xmlns:a16="http://schemas.microsoft.com/office/drawing/2014/main" id="{E14ED25D-CD22-440D-BF78-4F9D989C9B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212" y="356779"/>
            <a:ext cx="5400675" cy="3505200"/>
          </a:xfrm>
          <a:prstGeom prst="rect">
            <a:avLst/>
          </a:prstGeom>
          <a:noFill/>
          <a:extLst>
            <a:ext uri="{909E8E84-426E-40DD-AFC4-6F175D3DCCD1}">
              <a14:hiddenFill xmlns:a14="http://schemas.microsoft.com/office/drawing/2010/main">
                <a:solidFill>
                  <a:srgbClr val="FFFFFF"/>
                </a:solidFill>
              </a14:hiddenFill>
            </a:ext>
          </a:extLst>
        </p:spPr>
      </p:pic>
      <p:pic>
        <p:nvPicPr>
          <p:cNvPr id="15361" name="Imagen 6" descr="Panel de control de XAMPP">
            <a:extLst>
              <a:ext uri="{FF2B5EF4-FFF2-40B4-BE49-F238E27FC236}">
                <a16:creationId xmlns:a16="http://schemas.microsoft.com/office/drawing/2014/main" id="{53E4606C-7B14-4F7F-A5A2-4685BA3A18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21532" y="3082834"/>
            <a:ext cx="5400675" cy="35052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3">
            <a:extLst>
              <a:ext uri="{FF2B5EF4-FFF2-40B4-BE49-F238E27FC236}">
                <a16:creationId xmlns:a16="http://schemas.microsoft.com/office/drawing/2014/main" id="{F91F4B16-9D2D-4D4B-9BB7-35928318AA0A}"/>
              </a:ext>
            </a:extLst>
          </p:cNvPr>
          <p:cNvSpPr>
            <a:spLocks noChangeArrowheads="1"/>
          </p:cNvSpPr>
          <p:nvPr/>
        </p:nvSpPr>
        <p:spPr bwMode="auto">
          <a:xfrm>
            <a:off x="113212" y="-148046"/>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3" name="Rectangle 4">
            <a:extLst>
              <a:ext uri="{FF2B5EF4-FFF2-40B4-BE49-F238E27FC236}">
                <a16:creationId xmlns:a16="http://schemas.microsoft.com/office/drawing/2014/main" id="{C834032A-54BE-4675-A4AF-61295157D890}"/>
              </a:ext>
            </a:extLst>
          </p:cNvPr>
          <p:cNvSpPr>
            <a:spLocks noChangeArrowheads="1"/>
          </p:cNvSpPr>
          <p:nvPr/>
        </p:nvSpPr>
        <p:spPr bwMode="auto">
          <a:xfrm>
            <a:off x="5846174" y="1930785"/>
            <a:ext cx="5276033"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s-ES" sz="1200" b="0" i="0" u="none" strike="noStrike" cap="none" normalizeH="0" baseline="0" dirty="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Se mostrará una ventana de aviso, que indica que para desinstalar un servicio, antes debe detenerse el servidor. Haga clic en OK para continuar:</a:t>
            </a:r>
            <a:endParaRPr kumimoji="0" lang="es-ES" altLang="es-E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s-ES" altLang="es-ES" sz="1800" b="0" i="0" u="none" strike="noStrike" cap="none" normalizeH="0" baseline="0" dirty="0">
              <a:ln>
                <a:noFill/>
              </a:ln>
              <a:solidFill>
                <a:schemeClr val="tx1"/>
              </a:solidFill>
              <a:effectLst/>
              <a:latin typeface="Arial" panose="020B0604020202020204" pitchFamily="34" charset="0"/>
            </a:endParaRPr>
          </a:p>
        </p:txBody>
      </p:sp>
      <p:sp>
        <p:nvSpPr>
          <p:cNvPr id="4" name="Rectangle 5">
            <a:extLst>
              <a:ext uri="{FF2B5EF4-FFF2-40B4-BE49-F238E27FC236}">
                <a16:creationId xmlns:a16="http://schemas.microsoft.com/office/drawing/2014/main" id="{65052EFF-2CC7-4DC3-A1F1-71458DB142F9}"/>
              </a:ext>
            </a:extLst>
          </p:cNvPr>
          <p:cNvSpPr>
            <a:spLocks noChangeArrowheads="1"/>
          </p:cNvSpPr>
          <p:nvPr/>
        </p:nvSpPr>
        <p:spPr bwMode="auto">
          <a:xfrm>
            <a:off x="113212" y="741480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s-ES" sz="1200" b="0" i="0" u="none" strike="noStrike" cap="none" normalizeH="0" baseline="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Detenga el servidor haciendo clic en el botón Stop correspondiente:</a:t>
            </a:r>
            <a:endParaRPr kumimoji="0" lang="es-ES" altLang="es-E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76111997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Imagen 5" descr="Panel de control de XAMPP">
            <a:extLst>
              <a:ext uri="{FF2B5EF4-FFF2-40B4-BE49-F238E27FC236}">
                <a16:creationId xmlns:a16="http://schemas.microsoft.com/office/drawing/2014/main" id="{62814D80-0611-4798-9704-ACBC55BDA40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589" y="361950"/>
            <a:ext cx="5400675" cy="3505200"/>
          </a:xfrm>
          <a:prstGeom prst="rect">
            <a:avLst/>
          </a:prstGeom>
          <a:noFill/>
          <a:extLst>
            <a:ext uri="{909E8E84-426E-40DD-AFC4-6F175D3DCCD1}">
              <a14:hiddenFill xmlns:a14="http://schemas.microsoft.com/office/drawing/2010/main">
                <a:solidFill>
                  <a:srgbClr val="FFFFFF"/>
                </a:solidFill>
              </a14:hiddenFill>
            </a:ext>
          </a:extLst>
        </p:spPr>
      </p:pic>
      <p:pic>
        <p:nvPicPr>
          <p:cNvPr id="16385" name="Imagen 4" descr="Panel de control de XAMPP">
            <a:extLst>
              <a:ext uri="{FF2B5EF4-FFF2-40B4-BE49-F238E27FC236}">
                <a16:creationId xmlns:a16="http://schemas.microsoft.com/office/drawing/2014/main" id="{A4E13289-7A80-4416-904C-622BDA4374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83853" y="3169920"/>
            <a:ext cx="5400675" cy="35052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3">
            <a:extLst>
              <a:ext uri="{FF2B5EF4-FFF2-40B4-BE49-F238E27FC236}">
                <a16:creationId xmlns:a16="http://schemas.microsoft.com/office/drawing/2014/main" id="{5445599A-527A-43E2-BE38-C45F09F72ECE}"/>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3" name="Rectangle 4">
            <a:extLst>
              <a:ext uri="{FF2B5EF4-FFF2-40B4-BE49-F238E27FC236}">
                <a16:creationId xmlns:a16="http://schemas.microsoft.com/office/drawing/2014/main" id="{B89C9A54-5EEE-46FE-AB72-249BCE93BC44}"/>
              </a:ext>
            </a:extLst>
          </p:cNvPr>
          <p:cNvSpPr>
            <a:spLocks noChangeArrowheads="1"/>
          </p:cNvSpPr>
          <p:nvPr/>
        </p:nvSpPr>
        <p:spPr bwMode="auto">
          <a:xfrm>
            <a:off x="6027012" y="2172057"/>
            <a:ext cx="5730240"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s-ES" sz="1200" b="0" i="0" u="none" strike="noStrike" cap="none" normalizeH="0" baseline="0" dirty="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Una vez detenido el servidor, haga clic en la casilla </a:t>
            </a:r>
            <a:r>
              <a:rPr kumimoji="0" lang="es-ES" altLang="es-ES" sz="1200" b="0" i="0" u="none" strike="noStrike" cap="none" normalizeH="0" baseline="0" dirty="0" err="1">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Service</a:t>
            </a:r>
            <a:r>
              <a:rPr kumimoji="0" lang="es-ES" altLang="es-ES" sz="1200" b="0" i="0" u="none" strike="noStrike" cap="none" normalizeH="0" baseline="0" dirty="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 correspondiente:</a:t>
            </a:r>
            <a:endParaRPr kumimoji="0" lang="es-ES" altLang="es-E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s-ES" altLang="es-ES" sz="1800" b="0" i="0" u="none" strike="noStrike" cap="none" normalizeH="0" baseline="0" dirty="0">
              <a:ln>
                <a:noFill/>
              </a:ln>
              <a:solidFill>
                <a:schemeClr val="tx1"/>
              </a:solidFill>
              <a:effectLst/>
              <a:latin typeface="Arial" panose="020B0604020202020204" pitchFamily="34" charset="0"/>
            </a:endParaRPr>
          </a:p>
        </p:txBody>
      </p:sp>
      <p:sp>
        <p:nvSpPr>
          <p:cNvPr id="4" name="Rectangle 5">
            <a:extLst>
              <a:ext uri="{FF2B5EF4-FFF2-40B4-BE49-F238E27FC236}">
                <a16:creationId xmlns:a16="http://schemas.microsoft.com/office/drawing/2014/main" id="{79ADB182-9377-4008-B08B-EADE3AA8E4EC}"/>
              </a:ext>
            </a:extLst>
          </p:cNvPr>
          <p:cNvSpPr>
            <a:spLocks noChangeArrowheads="1"/>
          </p:cNvSpPr>
          <p:nvPr/>
        </p:nvSpPr>
        <p:spPr bwMode="auto">
          <a:xfrm>
            <a:off x="0" y="756285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s-ES" sz="1200" b="0" i="0" u="none" strike="noStrike" cap="none" normalizeH="0" baseline="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Se mostrará una ventana de confirmación. Para deinstalar el servicio, haga clic en Yes:</a:t>
            </a:r>
            <a:endParaRPr kumimoji="0" lang="es-ES" altLang="es-E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497313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16298D13-005D-4E96-980B-33A88975FC60}"/>
              </a:ext>
            </a:extLst>
          </p:cNvPr>
          <p:cNvSpPr txBox="1"/>
          <p:nvPr/>
        </p:nvSpPr>
        <p:spPr>
          <a:xfrm>
            <a:off x="864326" y="677493"/>
            <a:ext cx="6100354" cy="998800"/>
          </a:xfrm>
          <a:prstGeom prst="rect">
            <a:avLst/>
          </a:prstGeom>
          <a:noFill/>
        </p:spPr>
        <p:txBody>
          <a:bodyPr wrap="square">
            <a:spAutoFit/>
          </a:bodyPr>
          <a:lstStyle/>
          <a:p>
            <a:pPr algn="ctr">
              <a:lnSpc>
                <a:spcPts val="2550"/>
              </a:lnSpc>
              <a:spcBef>
                <a:spcPts val="900"/>
              </a:spcBef>
              <a:spcAft>
                <a:spcPts val="900"/>
              </a:spcAft>
            </a:pPr>
            <a:r>
              <a:rPr lang="es-ES" sz="2800" b="1" kern="1800" dirty="0">
                <a:solidFill>
                  <a:srgbClr val="000000"/>
                </a:solidFill>
                <a:effectLst/>
                <a:latin typeface="Trebuchet MS" panose="020B0603020202020204" pitchFamily="34" charset="0"/>
                <a:ea typeface="Times New Roman" panose="02020603050405020304" pitchFamily="18" charset="0"/>
                <a:cs typeface="Times New Roman" panose="02020603050405020304" pitchFamily="18" charset="0"/>
              </a:rPr>
              <a:t>Instalación y configuración de un</a:t>
            </a:r>
          </a:p>
          <a:p>
            <a:pPr algn="ctr">
              <a:lnSpc>
                <a:spcPts val="2550"/>
              </a:lnSpc>
              <a:spcBef>
                <a:spcPts val="900"/>
              </a:spcBef>
              <a:spcAft>
                <a:spcPts val="900"/>
              </a:spcAft>
            </a:pPr>
            <a:r>
              <a:rPr lang="es-ES" sz="2800" b="1" kern="1800" dirty="0">
                <a:solidFill>
                  <a:srgbClr val="000000"/>
                </a:solidFill>
                <a:effectLst/>
                <a:latin typeface="Trebuchet MS" panose="020B0603020202020204" pitchFamily="34" charset="0"/>
                <a:ea typeface="Times New Roman" panose="02020603050405020304" pitchFamily="18" charset="0"/>
                <a:cs typeface="Times New Roman" panose="02020603050405020304" pitchFamily="18" charset="0"/>
              </a:rPr>
              <a:t> servidor web Apache en Windows</a:t>
            </a:r>
            <a:endParaRPr lang="es-ES" sz="2800" b="1"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Rectangle 2">
            <a:extLst>
              <a:ext uri="{FF2B5EF4-FFF2-40B4-BE49-F238E27FC236}">
                <a16:creationId xmlns:a16="http://schemas.microsoft.com/office/drawing/2014/main" id="{F4BB1A8E-8705-42A0-8C14-8CE4DA079776}"/>
              </a:ext>
            </a:extLst>
          </p:cNvPr>
          <p:cNvSpPr>
            <a:spLocks noChangeArrowheads="1"/>
          </p:cNvSpPr>
          <p:nvPr/>
        </p:nvSpPr>
        <p:spPr bwMode="auto">
          <a:xfrm>
            <a:off x="4258491" y="1693530"/>
            <a:ext cx="4350904"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s-ES" altLang="es-ES" sz="2000" i="0" u="none" strike="noStrike" cap="none" normalizeH="0" baseline="0" dirty="0">
                <a:ln>
                  <a:noFill/>
                </a:ln>
                <a:solidFill>
                  <a:srgbClr val="000000"/>
                </a:solidFill>
                <a:effectLst/>
                <a:latin typeface="Segoe UI" panose="020B0502040204020203" pitchFamily="34" charset="0"/>
                <a:ea typeface="Times New Roman" panose="02020603050405020304" pitchFamily="18" charset="0"/>
                <a:cs typeface="Segoe UI" panose="020B0502040204020203" pitchFamily="34" charset="0"/>
              </a:rPr>
              <a:t>Configuraci</a:t>
            </a:r>
            <a:r>
              <a:rPr kumimoji="0" lang="es-ES" altLang="es-ES" sz="2000" i="0" u="none" strike="noStrike" cap="none" normalizeH="0" baseline="0" dirty="0">
                <a:ln>
                  <a:noFill/>
                </a:ln>
                <a:solidFill>
                  <a:srgbClr val="000000"/>
                </a:solidFill>
                <a:effectLst/>
                <a:latin typeface="Calibri" panose="020F0502020204030204" pitchFamily="34" charset="0"/>
                <a:ea typeface="Times New Roman" panose="02020603050405020304" pitchFamily="18" charset="0"/>
                <a:cs typeface="Segoe UI" panose="020B0502040204020203" pitchFamily="34" charset="0"/>
              </a:rPr>
              <a:t>ó</a:t>
            </a:r>
            <a:r>
              <a:rPr kumimoji="0" lang="es-ES" altLang="es-ES" sz="2000" i="0" u="none" strike="noStrike" cap="none" normalizeH="0" baseline="0" dirty="0">
                <a:ln>
                  <a:noFill/>
                </a:ln>
                <a:solidFill>
                  <a:srgbClr val="000000"/>
                </a:solidFill>
                <a:effectLst/>
                <a:latin typeface="Segoe UI" panose="020B0502040204020203" pitchFamily="34" charset="0"/>
                <a:ea typeface="Times New Roman" panose="02020603050405020304" pitchFamily="18" charset="0"/>
                <a:cs typeface="Segoe UI" panose="020B0502040204020203" pitchFamily="34" charset="0"/>
              </a:rPr>
              <a:t>n </a:t>
            </a:r>
            <a:r>
              <a:rPr lang="es-ES" altLang="es-ES" sz="2000" dirty="0">
                <a:solidFill>
                  <a:srgbClr val="000000"/>
                </a:solidFill>
                <a:latin typeface="Segoe UI" panose="020B0502040204020203" pitchFamily="34" charset="0"/>
                <a:ea typeface="Times New Roman" panose="02020603050405020304" pitchFamily="18" charset="0"/>
                <a:cs typeface="Segoe UI" panose="020B0502040204020203" pitchFamily="34" charset="0"/>
              </a:rPr>
              <a:t>para poder </a:t>
            </a:r>
            <a:r>
              <a:rPr kumimoji="0" lang="es-ES" altLang="es-ES" sz="2000" i="0" u="none" strike="noStrike" cap="none" normalizeH="0" baseline="0" dirty="0">
                <a:ln>
                  <a:noFill/>
                </a:ln>
                <a:solidFill>
                  <a:srgbClr val="000000"/>
                </a:solidFill>
                <a:effectLst/>
                <a:latin typeface="Segoe UI" panose="020B0502040204020203" pitchFamily="34" charset="0"/>
                <a:ea typeface="Times New Roman" panose="02020603050405020304" pitchFamily="18" charset="0"/>
                <a:cs typeface="Segoe UI" panose="020B0502040204020203" pitchFamily="34" charset="0"/>
              </a:rPr>
              <a:t>tener sitios web completos en nuestra PC y acceder a ellos de la misma forma que en internet.</a:t>
            </a:r>
          </a:p>
          <a:p>
            <a:pPr marL="0" marR="0" lvl="0" indent="0" algn="just" defTabSz="914400" rtl="0" eaLnBrk="0" fontAlgn="base" latinLnBrk="0" hangingPunct="0">
              <a:lnSpc>
                <a:spcPct val="100000"/>
              </a:lnSpc>
              <a:spcBef>
                <a:spcPct val="0"/>
              </a:spcBef>
              <a:spcAft>
                <a:spcPct val="0"/>
              </a:spcAft>
              <a:buClrTx/>
              <a:buSzTx/>
              <a:buFontTx/>
              <a:buNone/>
              <a:tabLst/>
            </a:pPr>
            <a:r>
              <a:rPr lang="es-ES" altLang="es-ES" sz="2000" dirty="0">
                <a:solidFill>
                  <a:srgbClr val="000000"/>
                </a:solidFill>
                <a:latin typeface="Segoe UI" panose="020B0502040204020203" pitchFamily="34" charset="0"/>
                <a:ea typeface="Times New Roman" panose="02020603050405020304" pitchFamily="18" charset="0"/>
                <a:cs typeface="Segoe UI" panose="020B0502040204020203" pitchFamily="34" charset="0"/>
              </a:rPr>
              <a:t>Poder </a:t>
            </a:r>
            <a:r>
              <a:rPr kumimoji="0" lang="es-ES" altLang="es-ES" sz="2000" i="0" u="none" strike="noStrike" cap="none" normalizeH="0" baseline="0" dirty="0">
                <a:ln>
                  <a:noFill/>
                </a:ln>
                <a:solidFill>
                  <a:srgbClr val="000000"/>
                </a:solidFill>
                <a:effectLst/>
                <a:latin typeface="Segoe UI" panose="020B0502040204020203" pitchFamily="34" charset="0"/>
                <a:ea typeface="Times New Roman" panose="02020603050405020304" pitchFamily="18" charset="0"/>
                <a:cs typeface="Segoe UI" panose="020B0502040204020203" pitchFamily="34" charset="0"/>
              </a:rPr>
              <a:t>disponer de un servidor web propio en su computadora local. </a:t>
            </a:r>
            <a:endParaRPr kumimoji="0" lang="es-ES" altLang="es-ES" sz="2000" i="0" u="none" strike="noStrike" cap="none" normalizeH="0" baseline="0" dirty="0">
              <a:ln>
                <a:noFill/>
              </a:ln>
              <a:solidFill>
                <a:schemeClr val="tx1"/>
              </a:solidFill>
              <a:effectLst/>
              <a:latin typeface="Arial" panose="020B0604020202020204" pitchFamily="34" charset="0"/>
            </a:endParaRPr>
          </a:p>
        </p:txBody>
      </p:sp>
      <p:pic>
        <p:nvPicPr>
          <p:cNvPr id="1025" name="Imagen 6" descr="Servidor Apache">
            <a:extLst>
              <a:ext uri="{FF2B5EF4-FFF2-40B4-BE49-F238E27FC236}">
                <a16:creationId xmlns:a16="http://schemas.microsoft.com/office/drawing/2014/main" id="{36A941F9-B80A-4A79-B2EA-0BEECFC680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6534" y="2534575"/>
            <a:ext cx="1769188" cy="1571625"/>
          </a:xfrm>
          <a:prstGeom prst="rect">
            <a:avLst/>
          </a:prstGeom>
          <a:noFill/>
          <a:extLst>
            <a:ext uri="{909E8E84-426E-40DD-AFC4-6F175D3DCCD1}">
              <a14:hiddenFill xmlns:a14="http://schemas.microsoft.com/office/drawing/2010/main">
                <a:solidFill>
                  <a:srgbClr val="FFFFFF"/>
                </a:solidFill>
              </a14:hiddenFill>
            </a:ext>
          </a:extLst>
        </p:spPr>
      </p:pic>
      <p:sp>
        <p:nvSpPr>
          <p:cNvPr id="10" name="CuadroTexto 9">
            <a:extLst>
              <a:ext uri="{FF2B5EF4-FFF2-40B4-BE49-F238E27FC236}">
                <a16:creationId xmlns:a16="http://schemas.microsoft.com/office/drawing/2014/main" id="{54A59A82-1C98-498A-8396-351006058E37}"/>
              </a:ext>
            </a:extLst>
          </p:cNvPr>
          <p:cNvSpPr txBox="1"/>
          <p:nvPr/>
        </p:nvSpPr>
        <p:spPr>
          <a:xfrm>
            <a:off x="1396534" y="4502817"/>
            <a:ext cx="6100354" cy="923330"/>
          </a:xfrm>
          <a:prstGeom prst="rect">
            <a:avLst/>
          </a:prstGeom>
          <a:noFill/>
        </p:spPr>
        <p:txBody>
          <a:bodyPr wrap="square">
            <a:spAutoFit/>
          </a:bodyPr>
          <a:lstStyle/>
          <a:p>
            <a:pPr algn="just"/>
            <a:r>
              <a:rPr lang="es-ES" sz="1800" dirty="0">
                <a:solidFill>
                  <a:srgbClr val="000000"/>
                </a:solidFill>
                <a:effectLst/>
                <a:latin typeface="Segoe UI" panose="020B0502040204020203" pitchFamily="34" charset="0"/>
                <a:ea typeface="Times New Roman" panose="02020603050405020304" pitchFamily="18" charset="0"/>
              </a:rPr>
              <a:t>La configuración con los parámetros básicos y elementales del servidor Apache que permiten su funcionamiento y posteriormente agregarle módulos y otras funcionalidades </a:t>
            </a:r>
            <a:endParaRPr lang="es-ES" dirty="0"/>
          </a:p>
        </p:txBody>
      </p:sp>
    </p:spTree>
    <p:extLst>
      <p:ext uri="{BB962C8B-B14F-4D97-AF65-F5344CB8AC3E}">
        <p14:creationId xmlns:p14="http://schemas.microsoft.com/office/powerpoint/2010/main" val="133265205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Imagen 3" descr="Panel de control de XAMPP">
            <a:extLst>
              <a:ext uri="{FF2B5EF4-FFF2-40B4-BE49-F238E27FC236}">
                <a16:creationId xmlns:a16="http://schemas.microsoft.com/office/drawing/2014/main" id="{40B789C2-1CF1-4568-B67B-64069039537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4288" y="361950"/>
            <a:ext cx="5400675" cy="3505200"/>
          </a:xfrm>
          <a:prstGeom prst="rect">
            <a:avLst/>
          </a:prstGeom>
          <a:noFill/>
          <a:extLst>
            <a:ext uri="{909E8E84-426E-40DD-AFC4-6F175D3DCCD1}">
              <a14:hiddenFill xmlns:a14="http://schemas.microsoft.com/office/drawing/2010/main">
                <a:solidFill>
                  <a:srgbClr val="FFFFFF"/>
                </a:solidFill>
              </a14:hiddenFill>
            </a:ext>
          </a:extLst>
        </p:spPr>
      </p:pic>
      <p:pic>
        <p:nvPicPr>
          <p:cNvPr id="17409" name="Imagen 2" descr="Panel de control de XAMPP">
            <a:extLst>
              <a:ext uri="{FF2B5EF4-FFF2-40B4-BE49-F238E27FC236}">
                <a16:creationId xmlns:a16="http://schemas.microsoft.com/office/drawing/2014/main" id="{3EF11E83-C551-4F06-9B33-151EFEDDD9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70486" y="3287697"/>
            <a:ext cx="5400675" cy="35052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3">
            <a:extLst>
              <a:ext uri="{FF2B5EF4-FFF2-40B4-BE49-F238E27FC236}">
                <a16:creationId xmlns:a16="http://schemas.microsoft.com/office/drawing/2014/main" id="{870A2E2A-8C02-4CDA-A42F-C39F14B047F8}"/>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3" name="Rectangle 4">
            <a:extLst>
              <a:ext uri="{FF2B5EF4-FFF2-40B4-BE49-F238E27FC236}">
                <a16:creationId xmlns:a16="http://schemas.microsoft.com/office/drawing/2014/main" id="{B5FF0E57-8118-4941-A7A2-AB80CED10D4D}"/>
              </a:ext>
            </a:extLst>
          </p:cNvPr>
          <p:cNvSpPr>
            <a:spLocks noChangeArrowheads="1"/>
          </p:cNvSpPr>
          <p:nvPr/>
        </p:nvSpPr>
        <p:spPr bwMode="auto">
          <a:xfrm>
            <a:off x="5770486" y="2162825"/>
            <a:ext cx="5586826" cy="7398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s-ES" sz="1200" b="0" i="0" u="none" strike="noStrike" cap="none" normalizeH="0" baseline="0" dirty="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Si el servicio se desinstala correctamente, se indicará en el panel inferior y se mostrará una marca roja en la columna </a:t>
            </a:r>
            <a:r>
              <a:rPr kumimoji="0" lang="es-ES" altLang="es-ES" sz="1200" b="0" i="0" u="none" strike="noStrike" cap="none" normalizeH="0" baseline="0" dirty="0" err="1">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Service</a:t>
            </a:r>
            <a:r>
              <a:rPr kumimoji="0" lang="es-ES" altLang="es-ES" sz="1200" b="0" i="0" u="none" strike="noStrike" cap="none" normalizeH="0" baseline="0" dirty="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a:t>
            </a:r>
            <a:endParaRPr kumimoji="0" lang="es-ES" altLang="es-E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s-ES" altLang="es-ES" sz="1800" b="0" i="0" u="none" strike="noStrike" cap="none" normalizeH="0" baseline="0" dirty="0">
              <a:ln>
                <a:noFill/>
              </a:ln>
              <a:solidFill>
                <a:schemeClr val="tx1"/>
              </a:solidFill>
              <a:effectLst/>
              <a:latin typeface="Arial" panose="020B0604020202020204" pitchFamily="34" charset="0"/>
            </a:endParaRPr>
          </a:p>
        </p:txBody>
      </p:sp>
      <p:sp>
        <p:nvSpPr>
          <p:cNvPr id="4" name="Rectangle 5">
            <a:extLst>
              <a:ext uri="{FF2B5EF4-FFF2-40B4-BE49-F238E27FC236}">
                <a16:creationId xmlns:a16="http://schemas.microsoft.com/office/drawing/2014/main" id="{2886D440-EC4A-47F6-B428-85F0D9881037}"/>
              </a:ext>
            </a:extLst>
          </p:cNvPr>
          <p:cNvSpPr>
            <a:spLocks noChangeArrowheads="1"/>
          </p:cNvSpPr>
          <p:nvPr/>
        </p:nvSpPr>
        <p:spPr bwMode="auto">
          <a:xfrm>
            <a:off x="0" y="756285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s-ES" sz="1400" b="1" i="0" u="none" strike="noStrike" cap="none" normalizeH="0" baseline="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El panel de administración web de XAMPP</a:t>
            </a:r>
            <a:endParaRPr kumimoji="0" lang="es-ES" altLang="es-ES"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s-ES" sz="1200" b="0" i="0" u="none" strike="noStrike" cap="none" normalizeH="0" baseline="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Si se ha iniciado el servidor Apache, para comprobar que todo funciona correctamente, hay que escribir en el navegador la dirección </a:t>
            </a:r>
            <a:r>
              <a:rPr kumimoji="0" lang="es-ES" altLang="es-ES" sz="1200" b="0" i="0" u="none" strike="noStrike" cap="none" normalizeH="0" baseline="0">
                <a:ln>
                  <a:noFill/>
                </a:ln>
                <a:solidFill>
                  <a:srgbClr val="0000FF"/>
                </a:solidFill>
                <a:effectLst/>
                <a:latin typeface="Calibri" panose="020F0502020204030204" pitchFamily="34" charset="0"/>
                <a:ea typeface="Times New Roman" panose="02020603050405020304" pitchFamily="18" charset="0"/>
                <a:cs typeface="Times New Roman" panose="02020603050405020304" pitchFamily="18" charset="0"/>
                <a:hlinkClick r:id="rId4"/>
              </a:rPr>
              <a:t>http://localhost</a:t>
            </a:r>
            <a:r>
              <a:rPr kumimoji="0" lang="es-ES" altLang="es-ES" sz="1200" b="0" i="0" u="none" strike="noStrike" cap="none" normalizeH="0" baseline="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 XAMPP abrirá el nuevo panel de administración web (dashboard), que todavía se encuentra en desarrollo:</a:t>
            </a:r>
            <a:endParaRPr kumimoji="0" lang="es-ES" altLang="es-E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63509805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8C34EEAD-8E3E-4CAC-93ED-C0B7180576D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10" name="Oval 9">
              <a:extLst>
                <a:ext uri="{FF2B5EF4-FFF2-40B4-BE49-F238E27FC236}">
                  <a16:creationId xmlns:a16="http://schemas.microsoft.com/office/drawing/2014/main" id="{2871306E-61E6-4B7F-BD08-E12FAB8BF5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a:extLst>
                <a:ext uri="{FF2B5EF4-FFF2-40B4-BE49-F238E27FC236}">
                  <a16:creationId xmlns:a16="http://schemas.microsoft.com/office/drawing/2014/main" id="{ADC3563E-4AD0-4AEA-92A8-A012B3C09F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sp>
      </p:grpSp>
      <p:sp>
        <p:nvSpPr>
          <p:cNvPr id="13" name="Rectangle 12">
            <a:extLst>
              <a:ext uri="{FF2B5EF4-FFF2-40B4-BE49-F238E27FC236}">
                <a16:creationId xmlns:a16="http://schemas.microsoft.com/office/drawing/2014/main" id="{4E89F469-B84C-4BF2-9E95-8B2609BC01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769317" cy="3355942"/>
          </a:xfrm>
          <a:prstGeom prst="rect">
            <a:avLst/>
          </a:prstGeom>
          <a:blipFill dpi="0" rotWithShape="1">
            <a:blip r:embed="rId4">
              <a:duotone>
                <a:schemeClr val="bg2">
                  <a:shade val="45000"/>
                  <a:satMod val="135000"/>
                </a:schemeClr>
                <a:prstClr val="white"/>
              </a:duotone>
            </a:blip>
            <a:srcRect/>
            <a:tile tx="0" ty="0" sx="92000" sy="89000" flip="xy" algn="ctr"/>
          </a:blipFill>
          <a:ln w="25400" cap="flat" cmpd="sng" algn="ctr">
            <a:noFill/>
            <a:prstDash val="solid"/>
          </a:ln>
          <a:effectLst/>
        </p:spPr>
        <p:txBody>
          <a:bodyPr lIns="0" tIns="0" rIns="0" bIns="0" rtlCol="0" anchor="ctr"/>
          <a:lstStyle/>
          <a:p>
            <a:pPr algn="ctr"/>
            <a:endParaRPr lang="en-US" sz="2000" kern="0">
              <a:solidFill>
                <a:prstClr val="white"/>
              </a:solidFill>
              <a:latin typeface="Rockwell Extra Bold" pitchFamily="18" charset="0"/>
            </a:endParaRPr>
          </a:p>
        </p:txBody>
      </p:sp>
      <p:pic>
        <p:nvPicPr>
          <p:cNvPr id="4" name="Picture 2" descr="Acceso remoto: Instantáneo, eficiente y práctico - TeamViewer">
            <a:extLst>
              <a:ext uri="{FF2B5EF4-FFF2-40B4-BE49-F238E27FC236}">
                <a16:creationId xmlns:a16="http://schemas.microsoft.com/office/drawing/2014/main" id="{51C5DAEE-2A36-4347-90E9-72CB2A5D62C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7606" r="21546" b="2"/>
          <a:stretch/>
        </p:blipFill>
        <p:spPr bwMode="auto">
          <a:xfrm>
            <a:off x="2930184" y="-2655"/>
            <a:ext cx="2996169" cy="3358597"/>
          </a:xfrm>
          <a:prstGeom prst="rect">
            <a:avLst/>
          </a:prstGeom>
          <a:noFill/>
          <a:extLst>
            <a:ext uri="{909E8E84-426E-40DD-AFC4-6F175D3DCCD1}">
              <a14:hiddenFill xmlns:a14="http://schemas.microsoft.com/office/drawing/2010/main">
                <a:solidFill>
                  <a:srgbClr val="FFFFFF"/>
                </a:solidFill>
              </a14:hiddenFill>
            </a:ext>
          </a:extLst>
        </p:spPr>
      </p:pic>
      <p:pic>
        <p:nvPicPr>
          <p:cNvPr id="2" name="Imagen 1" descr="Página inicial de XAMPP">
            <a:extLst>
              <a:ext uri="{FF2B5EF4-FFF2-40B4-BE49-F238E27FC236}">
                <a16:creationId xmlns:a16="http://schemas.microsoft.com/office/drawing/2014/main" id="{24DD93FD-1B15-450C-89EC-B9A47DC700D5}"/>
              </a:ext>
            </a:extLst>
          </p:cNvPr>
          <p:cNvPicPr/>
          <p:nvPr/>
        </p:nvPicPr>
        <p:blipFill rotWithShape="1">
          <a:blip r:embed="rId6">
            <a:extLst>
              <a:ext uri="{28A0092B-C50C-407E-A947-70E740481C1C}">
                <a14:useLocalDpi xmlns:a14="http://schemas.microsoft.com/office/drawing/2010/main" val="0"/>
              </a:ext>
            </a:extLst>
          </a:blip>
          <a:srcRect l="8836" r="13490" b="-4"/>
          <a:stretch/>
        </p:blipFill>
        <p:spPr bwMode="auto">
          <a:xfrm>
            <a:off x="20" y="3504904"/>
            <a:ext cx="5926333" cy="3353096"/>
          </a:xfrm>
          <a:prstGeom prst="rect">
            <a:avLst/>
          </a:prstGeom>
          <a:noFill/>
        </p:spPr>
      </p:pic>
      <p:sp>
        <p:nvSpPr>
          <p:cNvPr id="15" name="Rectangle 14">
            <a:extLst>
              <a:ext uri="{FF2B5EF4-FFF2-40B4-BE49-F238E27FC236}">
                <a16:creationId xmlns:a16="http://schemas.microsoft.com/office/drawing/2014/main" id="{B9EC8563-24BA-4F4E-8D8E-FE64E37627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7220" y="0"/>
            <a:ext cx="6104779" cy="6857999"/>
          </a:xfrm>
          <a:prstGeom prst="rect">
            <a:avLst/>
          </a:prstGeom>
          <a:blipFill dpi="0" rotWithShape="1">
            <a:blip r:embed="rId7">
              <a:alphaModFix amt="60000"/>
              <a:lum bright="70000" contrast="-70000"/>
              <a:extLs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uadroTexto 2">
            <a:extLst>
              <a:ext uri="{FF2B5EF4-FFF2-40B4-BE49-F238E27FC236}">
                <a16:creationId xmlns:a16="http://schemas.microsoft.com/office/drawing/2014/main" id="{24AB71CC-8D32-45C1-AF75-5A67C0B26096}"/>
              </a:ext>
            </a:extLst>
          </p:cNvPr>
          <p:cNvSpPr txBox="1"/>
          <p:nvPr/>
        </p:nvSpPr>
        <p:spPr>
          <a:xfrm>
            <a:off x="6400799" y="2121408"/>
            <a:ext cx="5299585" cy="4050792"/>
          </a:xfrm>
          <a:prstGeom prst="rect">
            <a:avLst/>
          </a:prstGeom>
        </p:spPr>
        <p:txBody>
          <a:bodyPr vert="horz" lIns="91440" tIns="45720" rIns="91440" bIns="45720" rtlCol="0">
            <a:normAutofit/>
          </a:bodyPr>
          <a:lstStyle/>
          <a:p>
            <a:pPr indent="-182880" defTabSz="914400">
              <a:lnSpc>
                <a:spcPct val="90000"/>
              </a:lnSpc>
              <a:spcAft>
                <a:spcPts val="800"/>
              </a:spcAft>
              <a:buClr>
                <a:schemeClr val="accent2"/>
              </a:buClr>
              <a:buSzPct val="85000"/>
              <a:buFont typeface="Wingdings" pitchFamily="2" charset="2"/>
              <a:buChar char="§"/>
            </a:pPr>
            <a:r>
              <a:rPr lang="en-US" b="1">
                <a:effectLst/>
              </a:rPr>
              <a:t>El panel de administración web de XAMPP</a:t>
            </a:r>
            <a:endParaRPr lang="en-US">
              <a:effectLst/>
            </a:endParaRPr>
          </a:p>
          <a:p>
            <a:pPr indent="-182880" defTabSz="914400">
              <a:lnSpc>
                <a:spcPct val="90000"/>
              </a:lnSpc>
              <a:spcBef>
                <a:spcPts val="750"/>
              </a:spcBef>
              <a:spcAft>
                <a:spcPts val="750"/>
              </a:spcAft>
              <a:buClr>
                <a:schemeClr val="accent2"/>
              </a:buClr>
              <a:buSzPct val="85000"/>
              <a:buFont typeface="Wingdings" pitchFamily="2" charset="2"/>
              <a:buChar char="§"/>
            </a:pPr>
            <a:r>
              <a:rPr lang="en-US">
                <a:effectLst/>
              </a:rPr>
              <a:t>Si se ha iniciado el servidor Apache, para comprobar que todo funciona correctamente, hay que escribir en el navegador la dirección </a:t>
            </a:r>
            <a:r>
              <a:rPr lang="en-US" u="sng">
                <a:effectLst/>
                <a:hlinkClick r:id="rId8"/>
              </a:rPr>
              <a:t>http://localhost</a:t>
            </a:r>
            <a:r>
              <a:rPr lang="en-US">
                <a:effectLst/>
              </a:rPr>
              <a:t>. XAMPP abrirá el nuevo panel de administración web (dashboard), que todavía se encuentra en desarrollo:</a:t>
            </a:r>
          </a:p>
        </p:txBody>
      </p:sp>
      <p:sp>
        <p:nvSpPr>
          <p:cNvPr id="17" name="Oval 16">
            <a:extLst>
              <a:ext uri="{FF2B5EF4-FFF2-40B4-BE49-F238E27FC236}">
                <a16:creationId xmlns:a16="http://schemas.microsoft.com/office/drawing/2014/main" id="{16807CA3-2C39-4852-819B-FC2041DD92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01725" y="6229681"/>
            <a:ext cx="457200" cy="457200"/>
          </a:xfrm>
          <a:prstGeom prst="ellipse">
            <a:avLst/>
          </a:prstGeom>
          <a:blipFill dpi="0" rotWithShape="1">
            <a:blip r:embed="rId2">
              <a:duotone>
                <a:schemeClr val="accent2">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9" name="Oval 18">
            <a:extLst>
              <a:ext uri="{FF2B5EF4-FFF2-40B4-BE49-F238E27FC236}">
                <a16:creationId xmlns:a16="http://schemas.microsoft.com/office/drawing/2014/main" id="{0752BA94-C9F6-469A-B676-011C1CB362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30918" y="6258874"/>
            <a:ext cx="398813" cy="398815"/>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281578801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0"/>
                <a:lumOff val="100000"/>
              </a:schemeClr>
            </a:gs>
            <a:gs pos="41000">
              <a:schemeClr val="accent1">
                <a:lumMod val="0"/>
                <a:lumOff val="100000"/>
              </a:schemeClr>
            </a:gs>
            <a:gs pos="100000">
              <a:srgbClr val="486A70"/>
            </a:gs>
          </a:gsLst>
          <a:path path="rect">
            <a:fillToRect l="100000" t="100000"/>
          </a:path>
          <a:tileRect r="-100000" b="-100000"/>
        </a:gradFill>
        <a:effectLst/>
      </p:bgPr>
    </p:bg>
    <p:spTree>
      <p:nvGrpSpPr>
        <p:cNvPr id="1" name=""/>
        <p:cNvGrpSpPr/>
        <p:nvPr/>
      </p:nvGrpSpPr>
      <p:grpSpPr>
        <a:xfrm>
          <a:off x="0" y="0"/>
          <a:ext cx="0" cy="0"/>
          <a:chOff x="0" y="0"/>
          <a:chExt cx="0" cy="0"/>
        </a:xfrm>
      </p:grpSpPr>
      <p:sp>
        <p:nvSpPr>
          <p:cNvPr id="3" name="Rectángulo 2"/>
          <p:cNvSpPr/>
          <p:nvPr/>
        </p:nvSpPr>
        <p:spPr>
          <a:xfrm>
            <a:off x="3935605" y="2076425"/>
            <a:ext cx="5506496" cy="2924070"/>
          </a:xfrm>
          <a:prstGeom prst="rect">
            <a:avLst/>
          </a:prstGeom>
          <a:gradFill flip="none" rotWithShape="1">
            <a:gsLst>
              <a:gs pos="0">
                <a:schemeClr val="accent1">
                  <a:lumMod val="0"/>
                  <a:lumOff val="100000"/>
                </a:schemeClr>
              </a:gs>
              <a:gs pos="41000">
                <a:schemeClr val="accent1">
                  <a:lumMod val="0"/>
                  <a:lumOff val="100000"/>
                </a:schemeClr>
              </a:gs>
              <a:gs pos="100000">
                <a:schemeClr val="accent1">
                  <a:lumMod val="100000"/>
                </a:schemeClr>
              </a:gs>
            </a:gsLst>
            <a:path path="rect">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2400" b="0" i="0" u="none" strike="noStrike" kern="1200" cap="none" spc="0" normalizeH="0" baseline="0" noProof="0" dirty="0">
                <a:ln>
                  <a:noFill/>
                </a:ln>
                <a:solidFill>
                  <a:prstClr val="black"/>
                </a:solidFill>
                <a:effectLst/>
                <a:uLnTx/>
                <a:uFillTx/>
                <a:latin typeface="Bookman Old Style" panose="02050604050505020204"/>
                <a:ea typeface="+mn-ea"/>
                <a:cs typeface="+mn-cs"/>
              </a:rPr>
              <a:t>Fin de la presentación del Material</a:t>
            </a:r>
          </a:p>
        </p:txBody>
      </p:sp>
      <p:sp>
        <p:nvSpPr>
          <p:cNvPr id="4" name="Rectángulo 3"/>
          <p:cNvSpPr/>
          <p:nvPr/>
        </p:nvSpPr>
        <p:spPr>
          <a:xfrm>
            <a:off x="2103032" y="1231290"/>
            <a:ext cx="9171642" cy="1690270"/>
          </a:xfrm>
          <a:prstGeom prst="rect">
            <a:avLst/>
          </a:prstGeom>
          <a:solidFill>
            <a:srgbClr val="FF0000">
              <a:alpha val="1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 sz="6000" dirty="0">
                <a:solidFill>
                  <a:prstClr val="white"/>
                </a:solidFill>
                <a:latin typeface="Bookman Old Style" panose="02050604050505020204"/>
              </a:rPr>
              <a:t>SERVIDORES</a:t>
            </a:r>
            <a:endParaRPr kumimoji="0" lang="es-ES" sz="6000" b="0" i="0" u="none" strike="noStrike" kern="1200" cap="none" spc="0" normalizeH="0" baseline="0" noProof="0" dirty="0">
              <a:ln>
                <a:noFill/>
              </a:ln>
              <a:solidFill>
                <a:prstClr val="white"/>
              </a:solidFill>
              <a:effectLst/>
              <a:uLnTx/>
              <a:uFillTx/>
              <a:latin typeface="Bookman Old Style" panose="02050604050505020204"/>
              <a:ea typeface="+mn-ea"/>
              <a:cs typeface="+mn-cs"/>
            </a:endParaRPr>
          </a:p>
        </p:txBody>
      </p:sp>
      <p:pic>
        <p:nvPicPr>
          <p:cNvPr id="3076" name="Picture 4" descr="Microsoft copia a los mineros de criptomonedas y sumerge sus servidores en  bañeras con un novedoso líquido | Tecnología - ComputerHoy.com">
            <a:extLst>
              <a:ext uri="{FF2B5EF4-FFF2-40B4-BE49-F238E27FC236}">
                <a16:creationId xmlns:a16="http://schemas.microsoft.com/office/drawing/2014/main" id="{207F7897-1CE0-4520-9A4C-86E1A0E7D160}"/>
              </a:ext>
            </a:extLst>
          </p:cNvPr>
          <p:cNvPicPr>
            <a:picLocks noChangeAspect="1" noChangeArrowheads="1"/>
          </p:cNvPicPr>
          <p:nvPr/>
        </p:nvPicPr>
        <p:blipFill>
          <a:blip r:embed="rId2">
            <a:alphaModFix amt="35000"/>
            <a:extLst>
              <a:ext uri="{BEBA8EAE-BF5A-486C-A8C5-ECC9F3942E4B}">
                <a14:imgProps xmlns:a14="http://schemas.microsoft.com/office/drawing/2010/main">
                  <a14:imgLayer r:embed="rId3">
                    <a14:imgEffect>
                      <a14:artisticGlass/>
                    </a14:imgEffect>
                  </a14:imgLayer>
                </a14:imgProps>
              </a:ext>
              <a:ext uri="{28A0092B-C50C-407E-A947-70E740481C1C}">
                <a14:useLocalDpi xmlns:a14="http://schemas.microsoft.com/office/drawing/2010/main" val="0"/>
              </a:ext>
            </a:extLst>
          </a:blip>
          <a:srcRect/>
          <a:stretch>
            <a:fillRect/>
          </a:stretch>
        </p:blipFill>
        <p:spPr bwMode="auto">
          <a:xfrm>
            <a:off x="-95849" y="0"/>
            <a:ext cx="12287849" cy="6911915"/>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506827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0"/>
                <a:lumOff val="100000"/>
              </a:schemeClr>
            </a:gs>
            <a:gs pos="41000">
              <a:schemeClr val="accent1">
                <a:lumMod val="0"/>
                <a:lumOff val="100000"/>
              </a:schemeClr>
            </a:gs>
            <a:gs pos="100000">
              <a:srgbClr val="486A70"/>
            </a:gs>
          </a:gsLst>
          <a:path path="rect">
            <a:fillToRect l="100000" t="100000"/>
          </a:path>
          <a:tileRect r="-100000" b="-100000"/>
        </a:gradFill>
        <a:effectLst/>
      </p:bgPr>
    </p:bg>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132FB484-BE1D-4ED0-BEE2-79F817DB9551}"/>
              </a:ext>
            </a:extLst>
          </p:cNvPr>
          <p:cNvSpPr txBox="1"/>
          <p:nvPr/>
        </p:nvSpPr>
        <p:spPr>
          <a:xfrm>
            <a:off x="2492829" y="1260069"/>
            <a:ext cx="6100354" cy="2721258"/>
          </a:xfrm>
          <a:prstGeom prst="rect">
            <a:avLst/>
          </a:prstGeom>
          <a:noFill/>
        </p:spPr>
        <p:txBody>
          <a:bodyPr wrap="square">
            <a:spAutoFit/>
          </a:bodyPr>
          <a:lstStyle/>
          <a:p>
            <a:pPr>
              <a:spcAft>
                <a:spcPts val="1300"/>
              </a:spcAft>
            </a:pPr>
            <a:r>
              <a:rPr lang="es-ES" sz="2000" dirty="0">
                <a:solidFill>
                  <a:srgbClr val="000000"/>
                </a:solidFill>
                <a:effectLst/>
                <a:latin typeface="Segoe UI" panose="020B0502040204020203" pitchFamily="34" charset="0"/>
                <a:ea typeface="Times New Roman" panose="02020603050405020304" pitchFamily="18" charset="0"/>
                <a:cs typeface="Times New Roman" panose="02020603050405020304" pitchFamily="18" charset="0"/>
              </a:rPr>
              <a:t>Es un software instalado en el equipo con todas las condiciones necesarias para servir o entregar páginas web que le sean solicitadas por un navegador, asegurando que se muestren y representen todos los elementos necesarios para su correcto funcionamiento y visualización.</a:t>
            </a:r>
            <a:endParaRPr lang="es-ES" sz="2000" dirty="0">
              <a:effectLst/>
              <a:latin typeface="Calibri" panose="020F0502020204030204" pitchFamily="34" charset="0"/>
              <a:ea typeface="Calibri" panose="020F0502020204030204" pitchFamily="34" charset="0"/>
              <a:cs typeface="Times New Roman" panose="02020603050405020304" pitchFamily="18" charset="0"/>
            </a:endParaRPr>
          </a:p>
          <a:p>
            <a:pPr>
              <a:spcAft>
                <a:spcPts val="1300"/>
              </a:spcAft>
            </a:pPr>
            <a:r>
              <a:rPr lang="es-ES" sz="2000" dirty="0">
                <a:solidFill>
                  <a:srgbClr val="000000"/>
                </a:solidFill>
                <a:effectLst/>
                <a:latin typeface="Segoe UI" panose="020B0502040204020203" pitchFamily="34" charset="0"/>
                <a:ea typeface="Times New Roman" panose="02020603050405020304" pitchFamily="18" charset="0"/>
                <a:cs typeface="Times New Roman" panose="02020603050405020304" pitchFamily="18" charset="0"/>
              </a:rPr>
              <a:t>Apache es un software de código abierto, libre de, ya sea en plataformas Linux o Windows.</a:t>
            </a:r>
            <a:endParaRPr lang="es-ES" sz="20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CuadroTexto 5">
            <a:extLst>
              <a:ext uri="{FF2B5EF4-FFF2-40B4-BE49-F238E27FC236}">
                <a16:creationId xmlns:a16="http://schemas.microsoft.com/office/drawing/2014/main" id="{2298F75C-C43C-4E58-92AE-F6AD9E24E519}"/>
              </a:ext>
            </a:extLst>
          </p:cNvPr>
          <p:cNvSpPr txBox="1"/>
          <p:nvPr/>
        </p:nvSpPr>
        <p:spPr>
          <a:xfrm>
            <a:off x="1138646" y="637407"/>
            <a:ext cx="6100354" cy="392543"/>
          </a:xfrm>
          <a:prstGeom prst="rect">
            <a:avLst/>
          </a:prstGeom>
          <a:noFill/>
        </p:spPr>
        <p:txBody>
          <a:bodyPr wrap="square">
            <a:spAutoFit/>
          </a:bodyPr>
          <a:lstStyle/>
          <a:p>
            <a:pPr>
              <a:lnSpc>
                <a:spcPts val="2250"/>
              </a:lnSpc>
              <a:spcAft>
                <a:spcPts val="800"/>
              </a:spcAft>
            </a:pPr>
            <a:r>
              <a:rPr lang="es-ES" sz="2400" u="sng" dirty="0">
                <a:solidFill>
                  <a:srgbClr val="000000"/>
                </a:solidFill>
                <a:effectLst/>
                <a:latin typeface="Trebuchet MS" panose="020B0603020202020204" pitchFamily="34" charset="0"/>
                <a:ea typeface="Times New Roman" panose="02020603050405020304" pitchFamily="18" charset="0"/>
                <a:cs typeface="Segoe UI" panose="020B0502040204020203" pitchFamily="34" charset="0"/>
              </a:rPr>
              <a:t>Qué es un servidor web?</a:t>
            </a:r>
            <a:endParaRPr lang="es-ES" sz="14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7" name="Imagen 6" descr="Funcionamiento del servidor Apache en la PC">
            <a:extLst>
              <a:ext uri="{FF2B5EF4-FFF2-40B4-BE49-F238E27FC236}">
                <a16:creationId xmlns:a16="http://schemas.microsoft.com/office/drawing/2014/main" id="{F6094510-23A0-4211-961B-5099793420D3}"/>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5050971" y="3981327"/>
            <a:ext cx="5457009" cy="2372437"/>
          </a:xfrm>
          <a:prstGeom prst="rect">
            <a:avLst/>
          </a:prstGeom>
          <a:noFill/>
          <a:ln>
            <a:noFill/>
          </a:ln>
        </p:spPr>
      </p:pic>
    </p:spTree>
    <p:extLst>
      <p:ext uri="{BB962C8B-B14F-4D97-AF65-F5344CB8AC3E}">
        <p14:creationId xmlns:p14="http://schemas.microsoft.com/office/powerpoint/2010/main" val="1427684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0"/>
                <a:lumOff val="100000"/>
              </a:schemeClr>
            </a:gs>
            <a:gs pos="41000">
              <a:schemeClr val="accent1">
                <a:lumMod val="0"/>
                <a:lumOff val="100000"/>
              </a:schemeClr>
            </a:gs>
            <a:gs pos="100000">
              <a:srgbClr val="486A70"/>
            </a:gs>
          </a:gsLst>
          <a:path path="rect">
            <a:fillToRect l="100000" t="100000"/>
          </a:path>
          <a:tileRect r="-100000" b="-100000"/>
        </a:gradFill>
        <a:effectLst/>
      </p:bgPr>
    </p:bg>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75325820-C1D2-496E-9E7A-FA65F2003E9E}"/>
              </a:ext>
            </a:extLst>
          </p:cNvPr>
          <p:cNvSpPr txBox="1"/>
          <p:nvPr/>
        </p:nvSpPr>
        <p:spPr>
          <a:xfrm>
            <a:off x="507274" y="446290"/>
            <a:ext cx="6100354" cy="830997"/>
          </a:xfrm>
          <a:prstGeom prst="rect">
            <a:avLst/>
          </a:prstGeom>
          <a:noFill/>
        </p:spPr>
        <p:txBody>
          <a:bodyPr wrap="square">
            <a:spAutoFit/>
          </a:bodyPr>
          <a:lstStyle/>
          <a:p>
            <a:pPr>
              <a:spcAft>
                <a:spcPts val="800"/>
              </a:spcAft>
            </a:pPr>
            <a:r>
              <a:rPr lang="es-ES" sz="2400">
                <a:solidFill>
                  <a:srgbClr val="000000"/>
                </a:solidFill>
                <a:effectLst/>
                <a:latin typeface="Trebuchet MS" panose="020B0603020202020204" pitchFamily="34" charset="0"/>
                <a:ea typeface="Times New Roman" panose="02020603050405020304" pitchFamily="18" charset="0"/>
                <a:cs typeface="Segoe UI" panose="020B0502040204020203" pitchFamily="34" charset="0"/>
              </a:rPr>
              <a:t>Ventajas que aporta instalar el servidor Apache en el equipo</a:t>
            </a:r>
            <a:endParaRPr lang="es-ES" sz="24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 name="CuadroTexto 6">
            <a:extLst>
              <a:ext uri="{FF2B5EF4-FFF2-40B4-BE49-F238E27FC236}">
                <a16:creationId xmlns:a16="http://schemas.microsoft.com/office/drawing/2014/main" id="{C2EEEC41-3144-475E-A58E-B38AFA9D664E}"/>
              </a:ext>
            </a:extLst>
          </p:cNvPr>
          <p:cNvSpPr txBox="1"/>
          <p:nvPr/>
        </p:nvSpPr>
        <p:spPr>
          <a:xfrm>
            <a:off x="1735183" y="1277287"/>
            <a:ext cx="7940040" cy="5139869"/>
          </a:xfrm>
          <a:prstGeom prst="rect">
            <a:avLst/>
          </a:prstGeom>
          <a:noFill/>
        </p:spPr>
        <p:txBody>
          <a:bodyPr wrap="square">
            <a:spAutoFit/>
          </a:bodyPr>
          <a:lstStyle/>
          <a:p>
            <a:pPr marL="285750" indent="-285750" algn="just">
              <a:spcAft>
                <a:spcPts val="800"/>
              </a:spcAft>
              <a:buFont typeface="Wingdings" panose="05000000000000000000" pitchFamily="2" charset="2"/>
              <a:buChar char="q"/>
            </a:pPr>
            <a:r>
              <a:rPr lang="es-ES" sz="1800">
                <a:solidFill>
                  <a:srgbClr val="000000"/>
                </a:solidFill>
                <a:effectLst/>
                <a:latin typeface="Segoe UI" panose="020B0502040204020203" pitchFamily="34" charset="0"/>
                <a:ea typeface="Times New Roman" panose="02020603050405020304" pitchFamily="18" charset="0"/>
                <a:cs typeface="Times New Roman" panose="02020603050405020304" pitchFamily="18" charset="0"/>
              </a:rPr>
              <a:t>1- Probar y ver las páginas web como verdaderamente van a mostrarse desde internet antes de subirlas a un host o servidor en la red. </a:t>
            </a:r>
          </a:p>
          <a:p>
            <a:pPr marL="285750" indent="-285750" algn="just">
              <a:spcAft>
                <a:spcPts val="800"/>
              </a:spcAft>
              <a:buFont typeface="Wingdings" panose="05000000000000000000" pitchFamily="2" charset="2"/>
              <a:buChar char="q"/>
            </a:pPr>
            <a:r>
              <a:rPr lang="es-ES">
                <a:solidFill>
                  <a:srgbClr val="000000"/>
                </a:solidFill>
                <a:latin typeface="Segoe UI" panose="020B0502040204020203" pitchFamily="34" charset="0"/>
                <a:cs typeface="Times New Roman" panose="02020603050405020304" pitchFamily="18" charset="0"/>
              </a:rPr>
              <a:t>2- Crear mediante el modulo Virtual Host múltiples sitios web en nuestra PC, que podemos descargar con wget y acceder a ellos igual que en la red pero esta vez de forma local</a:t>
            </a:r>
            <a:r>
              <a:rPr lang="es-ES" sz="1800">
                <a:solidFill>
                  <a:srgbClr val="000000"/>
                </a:solidFill>
                <a:effectLst/>
                <a:latin typeface="Segoe UI" panose="020B0502040204020203" pitchFamily="34" charset="0"/>
                <a:ea typeface="Times New Roman" panose="02020603050405020304" pitchFamily="18" charset="0"/>
                <a:cs typeface="Times New Roman" panose="02020603050405020304" pitchFamily="18" charset="0"/>
              </a:rPr>
              <a:t>.</a:t>
            </a:r>
            <a:endParaRPr lang="es-ES" sz="140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gn="just">
              <a:spcAft>
                <a:spcPts val="800"/>
              </a:spcAft>
              <a:buFont typeface="Wingdings" panose="05000000000000000000" pitchFamily="2" charset="2"/>
              <a:buChar char="q"/>
            </a:pPr>
            <a:r>
              <a:rPr lang="es-ES" sz="1800">
                <a:solidFill>
                  <a:srgbClr val="000000"/>
                </a:solidFill>
                <a:effectLst/>
                <a:latin typeface="Segoe UI" panose="020B0502040204020203" pitchFamily="34" charset="0"/>
                <a:ea typeface="Times New Roman" panose="02020603050405020304" pitchFamily="18" charset="0"/>
                <a:cs typeface="Times New Roman" panose="02020603050405020304" pitchFamily="18" charset="0"/>
              </a:rPr>
              <a:t>3- Poder ver localmente páginas web hechas en </a:t>
            </a:r>
            <a:r>
              <a:rPr lang="es-ES" sz="1800" b="1" i="1">
                <a:solidFill>
                  <a:srgbClr val="000000"/>
                </a:solidFill>
                <a:effectLst/>
                <a:latin typeface="Segoe UI" panose="020B0502040204020203" pitchFamily="34" charset="0"/>
                <a:ea typeface="Times New Roman" panose="02020603050405020304" pitchFamily="18" charset="0"/>
                <a:cs typeface="Times New Roman" panose="02020603050405020304" pitchFamily="18" charset="0"/>
              </a:rPr>
              <a:t>lenguaje php.</a:t>
            </a:r>
          </a:p>
          <a:p>
            <a:pPr marL="285750" indent="-285750" algn="just">
              <a:spcAft>
                <a:spcPts val="800"/>
              </a:spcAft>
              <a:buFont typeface="Wingdings" panose="05000000000000000000" pitchFamily="2" charset="2"/>
              <a:buChar char="q"/>
            </a:pPr>
            <a:r>
              <a:rPr lang="es-ES" sz="1800">
                <a:solidFill>
                  <a:srgbClr val="000000"/>
                </a:solidFill>
                <a:effectLst/>
                <a:latin typeface="Segoe UI" panose="020B0502040204020203" pitchFamily="34" charset="0"/>
                <a:ea typeface="Times New Roman" panose="02020603050405020304" pitchFamily="18" charset="0"/>
                <a:cs typeface="Times New Roman" panose="02020603050405020304" pitchFamily="18" charset="0"/>
              </a:rPr>
              <a:t>4- Servir nuestras páginas o sitio web directamente a internet, a los que puede acceder y conectarse cualquier persona desde el exterior, en este caso lógicamente el funcionamiento del servidor estará limitado al tiempo que tengamos funcionando la PC .</a:t>
            </a:r>
          </a:p>
          <a:p>
            <a:pPr marL="285750" indent="-285750" algn="just">
              <a:spcAft>
                <a:spcPts val="800"/>
              </a:spcAft>
              <a:buFont typeface="Wingdings" panose="05000000000000000000" pitchFamily="2" charset="2"/>
              <a:buChar char="q"/>
            </a:pPr>
            <a:r>
              <a:rPr lang="es-ES" sz="1800">
                <a:solidFill>
                  <a:srgbClr val="000000"/>
                </a:solidFill>
                <a:effectLst/>
                <a:latin typeface="Segoe UI" panose="020B0502040204020203" pitchFamily="34" charset="0"/>
                <a:ea typeface="Times New Roman" panose="02020603050405020304" pitchFamily="18" charset="0"/>
                <a:cs typeface="Times New Roman" panose="02020603050405020304" pitchFamily="18" charset="0"/>
              </a:rPr>
              <a:t>5- Puede actuar como intermediario entre nuestra PC e internet lo que nos da varias ventajas en el ámbito de la seguridad.</a:t>
            </a:r>
          </a:p>
          <a:p>
            <a:pPr marL="285750" indent="-285750" algn="just">
              <a:spcAft>
                <a:spcPts val="800"/>
              </a:spcAft>
              <a:buFont typeface="Wingdings" panose="05000000000000000000" pitchFamily="2" charset="2"/>
              <a:buChar char="q"/>
            </a:pPr>
            <a:r>
              <a:rPr lang="es-ES" sz="1800">
                <a:solidFill>
                  <a:srgbClr val="000000"/>
                </a:solidFill>
                <a:effectLst/>
                <a:latin typeface="Segoe UI" panose="020B0502040204020203" pitchFamily="34" charset="0"/>
                <a:ea typeface="Times New Roman" panose="02020603050405020304" pitchFamily="18" charset="0"/>
                <a:cs typeface="Times New Roman" panose="02020603050405020304" pitchFamily="18" charset="0"/>
              </a:rPr>
              <a:t>6- A través de él podemos servir internet a varias PC conectadas en una red local.</a:t>
            </a:r>
          </a:p>
          <a:p>
            <a:pPr marL="285750" indent="-285750" algn="just">
              <a:spcAft>
                <a:spcPts val="800"/>
              </a:spcAft>
              <a:buFont typeface="Wingdings" panose="05000000000000000000" pitchFamily="2" charset="2"/>
              <a:buChar char="q"/>
            </a:pPr>
            <a:r>
              <a:rPr lang="es-ES" sz="1800">
                <a:solidFill>
                  <a:srgbClr val="000000"/>
                </a:solidFill>
                <a:effectLst/>
                <a:latin typeface="Segoe UI" panose="020B0502040204020203" pitchFamily="34" charset="0"/>
                <a:ea typeface="Times New Roman" panose="02020603050405020304" pitchFamily="18" charset="0"/>
                <a:cs typeface="Times New Roman" panose="02020603050405020304" pitchFamily="18" charset="0"/>
              </a:rPr>
              <a:t>7- Es posible activar un módulo que permite guardar en cache todas las páginas cargadas lo que mejorará el rendimiento de nuestra navegación.</a:t>
            </a:r>
            <a:endParaRPr lang="es-ES" sz="14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8" name="Picture 2" descr="Cómo instalar un servidor web en tu ordenador con XAMPP | Tecnología -  ComputerHoy.com">
            <a:extLst>
              <a:ext uri="{FF2B5EF4-FFF2-40B4-BE49-F238E27FC236}">
                <a16:creationId xmlns:a16="http://schemas.microsoft.com/office/drawing/2014/main" id="{CB6E2B2A-3C85-4F65-B8FA-4D96A4522465}"/>
              </a:ext>
            </a:extLst>
          </p:cNvPr>
          <p:cNvPicPr>
            <a:picLocks noChangeAspect="1" noChangeArrowheads="1"/>
          </p:cNvPicPr>
          <p:nvPr/>
        </p:nvPicPr>
        <p:blipFill>
          <a:blip r:embed="rId3">
            <a:alphaModFix amt="20000"/>
            <a:extLst>
              <a:ext uri="{28A0092B-C50C-407E-A947-70E740481C1C}">
                <a14:useLocalDpi xmlns:a14="http://schemas.microsoft.com/office/drawing/2010/main" val="0"/>
              </a:ext>
            </a:extLst>
          </a:blip>
          <a:srcRect/>
          <a:stretch>
            <a:fillRect/>
          </a:stretch>
        </p:blipFill>
        <p:spPr bwMode="auto">
          <a:xfrm>
            <a:off x="243117" y="124560"/>
            <a:ext cx="11705766" cy="66088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76777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0"/>
                <a:lumOff val="100000"/>
              </a:schemeClr>
            </a:gs>
            <a:gs pos="41000">
              <a:schemeClr val="accent1">
                <a:lumMod val="0"/>
                <a:lumOff val="100000"/>
              </a:schemeClr>
            </a:gs>
            <a:gs pos="100000">
              <a:srgbClr val="486A70"/>
            </a:gs>
          </a:gsLst>
          <a:path path="rect">
            <a:fillToRect l="100000" t="100000"/>
          </a:path>
          <a:tileRect r="-100000" b="-100000"/>
        </a:gradFill>
        <a:effectLst/>
      </p:bgPr>
    </p:bg>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1D167B11-899A-4A04-8CF7-7C7A09F547DB}"/>
              </a:ext>
            </a:extLst>
          </p:cNvPr>
          <p:cNvSpPr txBox="1"/>
          <p:nvPr/>
        </p:nvSpPr>
        <p:spPr>
          <a:xfrm>
            <a:off x="1029789" y="1101110"/>
            <a:ext cx="6100354" cy="4780796"/>
          </a:xfrm>
          <a:prstGeom prst="rect">
            <a:avLst/>
          </a:prstGeom>
          <a:noFill/>
        </p:spPr>
        <p:txBody>
          <a:bodyPr wrap="square">
            <a:spAutoFit/>
          </a:bodyPr>
          <a:lstStyle/>
          <a:p>
            <a:pPr>
              <a:lnSpc>
                <a:spcPts val="1950"/>
              </a:lnSpc>
              <a:spcAft>
                <a:spcPts val="800"/>
              </a:spcAft>
            </a:pPr>
            <a:r>
              <a:rPr lang="es-ES" sz="2400" u="sng" dirty="0">
                <a:solidFill>
                  <a:srgbClr val="000000"/>
                </a:solidFill>
                <a:effectLst/>
                <a:latin typeface="Trebuchet MS" panose="020B0603020202020204" pitchFamily="34" charset="0"/>
                <a:ea typeface="Times New Roman" panose="02020603050405020304" pitchFamily="18" charset="0"/>
                <a:cs typeface="Segoe UI" panose="020B0502040204020203" pitchFamily="34" charset="0"/>
              </a:rPr>
              <a:t>Cómo instalar el Servidor Apache?</a:t>
            </a:r>
            <a:endParaRPr lang="es-ES" sz="1400" dirty="0">
              <a:effectLst/>
              <a:latin typeface="Calibri" panose="020F0502020204030204" pitchFamily="34" charset="0"/>
              <a:ea typeface="Calibri" panose="020F0502020204030204" pitchFamily="34" charset="0"/>
              <a:cs typeface="Times New Roman" panose="02020603050405020304" pitchFamily="18" charset="0"/>
            </a:endParaRPr>
          </a:p>
          <a:p>
            <a:pPr algn="just">
              <a:spcAft>
                <a:spcPts val="800"/>
              </a:spcAft>
            </a:pPr>
            <a:br>
              <a:rPr lang="es-ES" sz="1800" dirty="0">
                <a:solidFill>
                  <a:srgbClr val="000000"/>
                </a:solidFill>
                <a:effectLst/>
                <a:latin typeface="Segoe UI" panose="020B0502040204020203" pitchFamily="34" charset="0"/>
                <a:ea typeface="Times New Roman" panose="02020603050405020304" pitchFamily="18" charset="0"/>
                <a:cs typeface="Times New Roman" panose="02020603050405020304" pitchFamily="18" charset="0"/>
              </a:rPr>
            </a:br>
            <a:r>
              <a:rPr lang="es-ES" sz="1800" dirty="0">
                <a:solidFill>
                  <a:srgbClr val="000000"/>
                </a:solidFill>
                <a:effectLst/>
                <a:latin typeface="Segoe UI" panose="020B0502040204020203" pitchFamily="34" charset="0"/>
                <a:ea typeface="Times New Roman" panose="02020603050405020304" pitchFamily="18" charset="0"/>
                <a:cs typeface="Times New Roman" panose="02020603050405020304" pitchFamily="18" charset="0"/>
              </a:rPr>
              <a:t>En la práctica Apache se instala de varias formas:</a:t>
            </a:r>
            <a:endParaRPr lang="es-ES" sz="1400" dirty="0">
              <a:effectLst/>
              <a:latin typeface="Calibri" panose="020F0502020204030204" pitchFamily="34" charset="0"/>
              <a:ea typeface="Calibri" panose="020F0502020204030204" pitchFamily="34" charset="0"/>
              <a:cs typeface="Times New Roman" panose="02020603050405020304" pitchFamily="18" charset="0"/>
            </a:endParaRPr>
          </a:p>
          <a:p>
            <a:pPr algn="just">
              <a:spcAft>
                <a:spcPts val="800"/>
              </a:spcAft>
            </a:pPr>
            <a:r>
              <a:rPr lang="es-ES" sz="1800" dirty="0">
                <a:solidFill>
                  <a:srgbClr val="000000"/>
                </a:solidFill>
                <a:effectLst/>
                <a:latin typeface="Segoe UI Symbol" panose="020B0502040204020203" pitchFamily="34" charset="0"/>
                <a:ea typeface="Times New Roman" panose="02020603050405020304" pitchFamily="18" charset="0"/>
                <a:cs typeface="Segoe UI Symbol" panose="020B0502040204020203" pitchFamily="34" charset="0"/>
              </a:rPr>
              <a:t>✓</a:t>
            </a:r>
            <a:r>
              <a:rPr lang="es-ES" sz="1800" dirty="0">
                <a:solidFill>
                  <a:srgbClr val="000000"/>
                </a:solidFill>
                <a:effectLst/>
                <a:latin typeface="Segoe UI" panose="020B0502040204020203" pitchFamily="34" charset="0"/>
                <a:ea typeface="Times New Roman" panose="02020603050405020304" pitchFamily="18" charset="0"/>
                <a:cs typeface="Times New Roman" panose="02020603050405020304" pitchFamily="18" charset="0"/>
              </a:rPr>
              <a:t> El programa exclusivo, al que después se le agregan manualmente distintos módulos. Es lo que se explica en este artículo.</a:t>
            </a:r>
          </a:p>
          <a:p>
            <a:pPr algn="just">
              <a:spcAft>
                <a:spcPts val="800"/>
              </a:spcAft>
            </a:pPr>
            <a:br>
              <a:rPr lang="es-ES" sz="1800" dirty="0">
                <a:solidFill>
                  <a:srgbClr val="000000"/>
                </a:solidFill>
                <a:effectLst/>
                <a:latin typeface="Segoe UI" panose="020B0502040204020203" pitchFamily="34" charset="0"/>
                <a:ea typeface="Times New Roman" panose="02020603050405020304" pitchFamily="18" charset="0"/>
                <a:cs typeface="Times New Roman" panose="02020603050405020304" pitchFamily="18" charset="0"/>
              </a:rPr>
            </a:br>
            <a:r>
              <a:rPr lang="es-ES" sz="1800" dirty="0">
                <a:solidFill>
                  <a:srgbClr val="000000"/>
                </a:solidFill>
                <a:effectLst/>
                <a:latin typeface="Segoe UI Symbol" panose="020B0502040204020203" pitchFamily="34" charset="0"/>
                <a:ea typeface="Times New Roman" panose="02020603050405020304" pitchFamily="18" charset="0"/>
                <a:cs typeface="Segoe UI Symbol" panose="020B0502040204020203" pitchFamily="34" charset="0"/>
              </a:rPr>
              <a:t>✓</a:t>
            </a:r>
            <a:r>
              <a:rPr lang="es-ES" sz="1800" dirty="0">
                <a:solidFill>
                  <a:srgbClr val="000000"/>
                </a:solidFill>
                <a:effectLst/>
                <a:latin typeface="Segoe UI" panose="020B0502040204020203" pitchFamily="34" charset="0"/>
                <a:ea typeface="Times New Roman" panose="02020603050405020304" pitchFamily="18" charset="0"/>
                <a:cs typeface="Times New Roman" panose="02020603050405020304" pitchFamily="18" charset="0"/>
              </a:rPr>
              <a:t> El paquete XAMPP que incluye Apache, la base de datos </a:t>
            </a:r>
            <a:r>
              <a:rPr lang="es-ES" sz="1800" b="1" i="1" dirty="0">
                <a:solidFill>
                  <a:srgbClr val="000000"/>
                </a:solidFill>
                <a:effectLst/>
                <a:latin typeface="Segoe UI" panose="020B0502040204020203" pitchFamily="34" charset="0"/>
                <a:ea typeface="Times New Roman" panose="02020603050405020304" pitchFamily="18" charset="0"/>
                <a:cs typeface="Times New Roman" panose="02020603050405020304" pitchFamily="18" charset="0"/>
              </a:rPr>
              <a:t>MySQL, PHP y Perl.</a:t>
            </a:r>
          </a:p>
          <a:p>
            <a:pPr algn="just">
              <a:spcAft>
                <a:spcPts val="800"/>
              </a:spcAft>
            </a:pPr>
            <a:br>
              <a:rPr lang="es-ES" sz="1800" b="1" i="1" dirty="0">
                <a:solidFill>
                  <a:srgbClr val="000000"/>
                </a:solidFill>
                <a:effectLst/>
                <a:latin typeface="Segoe UI" panose="020B0502040204020203" pitchFamily="34" charset="0"/>
                <a:ea typeface="Times New Roman" panose="02020603050405020304" pitchFamily="18" charset="0"/>
                <a:cs typeface="Times New Roman" panose="02020603050405020304" pitchFamily="18" charset="0"/>
              </a:rPr>
            </a:br>
            <a:r>
              <a:rPr lang="es-ES" sz="1800" dirty="0">
                <a:solidFill>
                  <a:srgbClr val="000000"/>
                </a:solidFill>
                <a:effectLst/>
                <a:latin typeface="Segoe UI Symbol" panose="020B0502040204020203" pitchFamily="34" charset="0"/>
                <a:ea typeface="Times New Roman" panose="02020603050405020304" pitchFamily="18" charset="0"/>
                <a:cs typeface="Segoe UI Symbol" panose="020B0502040204020203" pitchFamily="34" charset="0"/>
              </a:rPr>
              <a:t>✓</a:t>
            </a:r>
            <a:r>
              <a:rPr lang="es-ES" sz="1800" dirty="0">
                <a:solidFill>
                  <a:srgbClr val="000000"/>
                </a:solidFill>
                <a:effectLst/>
                <a:latin typeface="Segoe UI" panose="020B0502040204020203" pitchFamily="34" charset="0"/>
                <a:ea typeface="Times New Roman" panose="02020603050405020304" pitchFamily="18" charset="0"/>
                <a:cs typeface="Times New Roman" panose="02020603050405020304" pitchFamily="18" charset="0"/>
              </a:rPr>
              <a:t> Otras distribuciones como LAMP o MAMP.</a:t>
            </a:r>
          </a:p>
          <a:p>
            <a:pPr algn="just">
              <a:spcAft>
                <a:spcPts val="800"/>
              </a:spcAft>
            </a:pPr>
            <a:endParaRPr lang="es-ES" sz="1400" dirty="0">
              <a:effectLst/>
              <a:latin typeface="Calibri" panose="020F0502020204030204" pitchFamily="34" charset="0"/>
              <a:ea typeface="Calibri" panose="020F0502020204030204" pitchFamily="34" charset="0"/>
              <a:cs typeface="Times New Roman" panose="02020603050405020304" pitchFamily="18" charset="0"/>
            </a:endParaRPr>
          </a:p>
          <a:p>
            <a:pPr algn="just">
              <a:spcAft>
                <a:spcPts val="1300"/>
              </a:spcAft>
            </a:pPr>
            <a:r>
              <a:rPr lang="es-ES" sz="1800" dirty="0">
                <a:solidFill>
                  <a:srgbClr val="000000"/>
                </a:solidFill>
                <a:effectLst/>
                <a:latin typeface="Segoe UI" panose="020B0502040204020203" pitchFamily="34" charset="0"/>
                <a:ea typeface="Times New Roman" panose="02020603050405020304" pitchFamily="18" charset="0"/>
                <a:cs typeface="Times New Roman" panose="02020603050405020304" pitchFamily="18" charset="0"/>
              </a:rPr>
              <a:t>La instalación de la aplicación es sencilla. </a:t>
            </a:r>
            <a:r>
              <a:rPr lang="es-ES" sz="1800" dirty="0">
                <a:solidFill>
                  <a:srgbClr val="000000"/>
                </a:solidFill>
                <a:effectLst/>
                <a:highlight>
                  <a:srgbClr val="C0C0C0"/>
                </a:highlight>
                <a:latin typeface="Segoe UI" panose="020B0502040204020203" pitchFamily="34" charset="0"/>
                <a:ea typeface="Times New Roman" panose="02020603050405020304" pitchFamily="18" charset="0"/>
                <a:cs typeface="Times New Roman" panose="02020603050405020304" pitchFamily="18" charset="0"/>
              </a:rPr>
              <a:t>Descarga de Apache.org. </a:t>
            </a:r>
            <a:r>
              <a:rPr lang="es-ES" sz="1800" dirty="0">
                <a:solidFill>
                  <a:srgbClr val="000000"/>
                </a:solidFill>
                <a:effectLst/>
                <a:latin typeface="Segoe UI" panose="020B0502040204020203" pitchFamily="34" charset="0"/>
                <a:ea typeface="Times New Roman" panose="02020603050405020304" pitchFamily="18" charset="0"/>
                <a:cs typeface="Times New Roman" panose="02020603050405020304" pitchFamily="18" charset="0"/>
              </a:rPr>
              <a:t>la última versión para Windows, puedes utilizar el siguiente vinculo: </a:t>
            </a:r>
            <a:endParaRPr lang="es-ES" sz="14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 name="CuadroTexto 6">
            <a:extLst>
              <a:ext uri="{FF2B5EF4-FFF2-40B4-BE49-F238E27FC236}">
                <a16:creationId xmlns:a16="http://schemas.microsoft.com/office/drawing/2014/main" id="{2FD6A207-6314-4181-80DB-D5989B32B361}"/>
              </a:ext>
            </a:extLst>
          </p:cNvPr>
          <p:cNvSpPr txBox="1"/>
          <p:nvPr/>
        </p:nvSpPr>
        <p:spPr>
          <a:xfrm>
            <a:off x="5610497" y="6076796"/>
            <a:ext cx="6100354" cy="369332"/>
          </a:xfrm>
          <a:prstGeom prst="rect">
            <a:avLst/>
          </a:prstGeom>
          <a:noFill/>
        </p:spPr>
        <p:txBody>
          <a:bodyPr wrap="square">
            <a:spAutoFit/>
          </a:bodyPr>
          <a:lstStyle/>
          <a:p>
            <a:r>
              <a:rPr lang="es-ES" dirty="0">
                <a:solidFill>
                  <a:srgbClr val="FF0000"/>
                </a:solidFill>
              </a:rPr>
              <a:t>https://httpd.apache.org/download.cgi</a:t>
            </a:r>
          </a:p>
        </p:txBody>
      </p:sp>
      <p:pic>
        <p:nvPicPr>
          <p:cNvPr id="8" name="Picture 2" descr="Cómo instalar un servidor web en tu ordenador con XAMPP | Tecnología -  ComputerHoy.com">
            <a:extLst>
              <a:ext uri="{FF2B5EF4-FFF2-40B4-BE49-F238E27FC236}">
                <a16:creationId xmlns:a16="http://schemas.microsoft.com/office/drawing/2014/main" id="{4310328E-BFD2-450E-BA3C-2FA4552BBF6F}"/>
              </a:ext>
            </a:extLst>
          </p:cNvPr>
          <p:cNvPicPr>
            <a:picLocks noChangeAspect="1" noChangeArrowheads="1"/>
          </p:cNvPicPr>
          <p:nvPr/>
        </p:nvPicPr>
        <p:blipFill>
          <a:blip r:embed="rId3">
            <a:alphaModFix amt="20000"/>
            <a:extLst>
              <a:ext uri="{28A0092B-C50C-407E-A947-70E740481C1C}">
                <a14:useLocalDpi xmlns:a14="http://schemas.microsoft.com/office/drawing/2010/main" val="0"/>
              </a:ext>
            </a:extLst>
          </a:blip>
          <a:srcRect/>
          <a:stretch>
            <a:fillRect/>
          </a:stretch>
        </p:blipFill>
        <p:spPr bwMode="auto">
          <a:xfrm>
            <a:off x="243117" y="124560"/>
            <a:ext cx="11705766" cy="66088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15772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0"/>
                <a:lumOff val="100000"/>
              </a:schemeClr>
            </a:gs>
            <a:gs pos="41000">
              <a:schemeClr val="accent1">
                <a:lumMod val="0"/>
                <a:lumOff val="100000"/>
              </a:schemeClr>
            </a:gs>
            <a:gs pos="100000">
              <a:srgbClr val="486A70"/>
            </a:gs>
          </a:gsLst>
          <a:path path="rect">
            <a:fillToRect l="100000" t="100000"/>
          </a:path>
          <a:tileRect r="-100000" b="-100000"/>
        </a:gradFill>
        <a:effectLst/>
      </p:bgPr>
    </p:bg>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8BAFDED8-F683-4E8D-9DCF-526FCC8D0C3C}"/>
              </a:ext>
            </a:extLst>
          </p:cNvPr>
          <p:cNvSpPr txBox="1"/>
          <p:nvPr/>
        </p:nvSpPr>
        <p:spPr>
          <a:xfrm>
            <a:off x="420188" y="773277"/>
            <a:ext cx="6100354" cy="646331"/>
          </a:xfrm>
          <a:prstGeom prst="rect">
            <a:avLst/>
          </a:prstGeom>
          <a:noFill/>
        </p:spPr>
        <p:txBody>
          <a:bodyPr wrap="square">
            <a:spAutoFit/>
          </a:bodyPr>
          <a:lstStyle/>
          <a:p>
            <a:r>
              <a:rPr lang="es-ES" b="0" i="0" dirty="0">
                <a:solidFill>
                  <a:srgbClr val="000000"/>
                </a:solidFill>
                <a:effectLst/>
                <a:latin typeface="Arial" panose="020B0604020202020204" pitchFamily="34" charset="0"/>
              </a:rPr>
              <a:t>Los paquetes WAMP/LAMP conforman lo que se denomina </a:t>
            </a:r>
            <a:r>
              <a:rPr lang="es-ES" b="0" i="0" dirty="0">
                <a:effectLst/>
                <a:latin typeface="Arial" panose="020B0604020202020204" pitchFamily="34" charset="0"/>
                <a:hlinkClick r:id="rId3"/>
              </a:rPr>
              <a:t>XAMPP</a:t>
            </a:r>
            <a:endParaRPr lang="es-ES" dirty="0"/>
          </a:p>
        </p:txBody>
      </p:sp>
      <p:sp>
        <p:nvSpPr>
          <p:cNvPr id="7" name="CuadroTexto 6">
            <a:extLst>
              <a:ext uri="{FF2B5EF4-FFF2-40B4-BE49-F238E27FC236}">
                <a16:creationId xmlns:a16="http://schemas.microsoft.com/office/drawing/2014/main" id="{D13D1D90-F114-457E-8593-1769253C898D}"/>
              </a:ext>
            </a:extLst>
          </p:cNvPr>
          <p:cNvSpPr txBox="1"/>
          <p:nvPr/>
        </p:nvSpPr>
        <p:spPr>
          <a:xfrm>
            <a:off x="359228" y="1592721"/>
            <a:ext cx="6100354" cy="646331"/>
          </a:xfrm>
          <a:prstGeom prst="rect">
            <a:avLst/>
          </a:prstGeom>
          <a:noFill/>
        </p:spPr>
        <p:txBody>
          <a:bodyPr wrap="square">
            <a:spAutoFit/>
          </a:bodyPr>
          <a:lstStyle/>
          <a:p>
            <a:r>
              <a:rPr lang="es-ES" b="0" i="0" dirty="0">
                <a:solidFill>
                  <a:srgbClr val="003366"/>
                </a:solidFill>
                <a:effectLst/>
                <a:latin typeface="Arial" panose="020B0604020202020204" pitchFamily="34" charset="0"/>
              </a:rPr>
              <a:t>Las opciones populares para implementar Apache </a:t>
            </a:r>
            <a:r>
              <a:rPr lang="es-ES" b="0" i="0" dirty="0" err="1">
                <a:solidFill>
                  <a:srgbClr val="003366"/>
                </a:solidFill>
                <a:effectLst/>
                <a:latin typeface="Arial" panose="020B0604020202020204" pitchFamily="34" charset="0"/>
              </a:rPr>
              <a:t>httpd</a:t>
            </a:r>
            <a:r>
              <a:rPr lang="es-ES" b="0" i="0" dirty="0">
                <a:solidFill>
                  <a:srgbClr val="003366"/>
                </a:solidFill>
                <a:effectLst/>
                <a:latin typeface="Arial" panose="020B0604020202020204" pitchFamily="34" charset="0"/>
              </a:rPr>
              <a:t> y, opcionalmente, PHP y MySQL, en Microsoft Windows,</a:t>
            </a:r>
            <a:endParaRPr lang="es-ES" dirty="0"/>
          </a:p>
        </p:txBody>
      </p:sp>
      <p:sp>
        <p:nvSpPr>
          <p:cNvPr id="9" name="CuadroTexto 8">
            <a:extLst>
              <a:ext uri="{FF2B5EF4-FFF2-40B4-BE49-F238E27FC236}">
                <a16:creationId xmlns:a16="http://schemas.microsoft.com/office/drawing/2014/main" id="{A3A928DC-B3DF-46FE-96E5-5213D858B0CA}"/>
              </a:ext>
            </a:extLst>
          </p:cNvPr>
          <p:cNvSpPr txBox="1"/>
          <p:nvPr/>
        </p:nvSpPr>
        <p:spPr>
          <a:xfrm>
            <a:off x="4219302" y="4187149"/>
            <a:ext cx="6100354" cy="646331"/>
          </a:xfrm>
          <a:prstGeom prst="rect">
            <a:avLst/>
          </a:prstGeom>
          <a:noFill/>
        </p:spPr>
        <p:txBody>
          <a:bodyPr wrap="square">
            <a:spAutoFit/>
          </a:bodyPr>
          <a:lstStyle/>
          <a:p>
            <a:pPr algn="l">
              <a:buFont typeface="Arial" panose="020B0604020202020204" pitchFamily="34" charset="0"/>
              <a:buChar char="•"/>
            </a:pPr>
            <a:r>
              <a:rPr lang="es-ES" b="0" i="0" dirty="0">
                <a:solidFill>
                  <a:srgbClr val="555555"/>
                </a:solidFill>
                <a:effectLst/>
                <a:latin typeface="Helvetica Neue"/>
              </a:rPr>
              <a:t> XAMPP es una distribución de Apache fácil de instalar que contiene MariaDB, PHP y Perl</a:t>
            </a:r>
            <a:endParaRPr lang="es-ES" b="0" i="0" dirty="0">
              <a:solidFill>
                <a:srgbClr val="003366"/>
              </a:solidFill>
              <a:effectLst/>
              <a:latin typeface="Arial" panose="020B0604020202020204" pitchFamily="34" charset="0"/>
            </a:endParaRPr>
          </a:p>
        </p:txBody>
      </p:sp>
      <p:sp>
        <p:nvSpPr>
          <p:cNvPr id="13" name="CuadroTexto 12">
            <a:extLst>
              <a:ext uri="{FF2B5EF4-FFF2-40B4-BE49-F238E27FC236}">
                <a16:creationId xmlns:a16="http://schemas.microsoft.com/office/drawing/2014/main" id="{2EDAAA44-F772-493C-9D30-0BE69CEE8D39}"/>
              </a:ext>
            </a:extLst>
          </p:cNvPr>
          <p:cNvSpPr txBox="1"/>
          <p:nvPr/>
        </p:nvSpPr>
        <p:spPr>
          <a:xfrm>
            <a:off x="3045823" y="2670851"/>
            <a:ext cx="6100354" cy="1477328"/>
          </a:xfrm>
          <a:prstGeom prst="rect">
            <a:avLst/>
          </a:prstGeom>
          <a:noFill/>
        </p:spPr>
        <p:txBody>
          <a:bodyPr wrap="square">
            <a:spAutoFit/>
          </a:bodyPr>
          <a:lstStyle/>
          <a:p>
            <a:pPr algn="l">
              <a:buFont typeface="Arial" panose="020B0604020202020204" pitchFamily="34" charset="0"/>
              <a:buChar char="•"/>
            </a:pPr>
            <a:r>
              <a:rPr lang="es-ES" b="0" i="0" dirty="0" err="1">
                <a:solidFill>
                  <a:srgbClr val="0073C7"/>
                </a:solidFill>
                <a:effectLst/>
                <a:latin typeface="Arial" panose="020B0604020202020204" pitchFamily="34" charset="0"/>
                <a:hlinkClick r:id="rId4"/>
              </a:rPr>
              <a:t>ApacheHaus</a:t>
            </a:r>
            <a:endParaRPr lang="es-ES" b="0" i="0" dirty="0">
              <a:solidFill>
                <a:srgbClr val="003366"/>
              </a:solidFill>
              <a:effectLst/>
              <a:latin typeface="Arial" panose="020B0604020202020204" pitchFamily="34" charset="0"/>
            </a:endParaRPr>
          </a:p>
          <a:p>
            <a:pPr algn="l">
              <a:buFont typeface="Arial" panose="020B0604020202020204" pitchFamily="34" charset="0"/>
              <a:buChar char="•"/>
            </a:pPr>
            <a:r>
              <a:rPr lang="es-ES" b="0" i="0" dirty="0">
                <a:solidFill>
                  <a:srgbClr val="0073C7"/>
                </a:solidFill>
                <a:effectLst/>
                <a:latin typeface="Arial" panose="020B0604020202020204" pitchFamily="34" charset="0"/>
                <a:hlinkClick r:id="rId5"/>
              </a:rPr>
              <a:t>Salón Apache</a:t>
            </a:r>
            <a:endParaRPr lang="es-ES" b="0" i="0" dirty="0">
              <a:solidFill>
                <a:srgbClr val="003366"/>
              </a:solidFill>
              <a:effectLst/>
              <a:latin typeface="Arial" panose="020B0604020202020204" pitchFamily="34" charset="0"/>
            </a:endParaRPr>
          </a:p>
          <a:p>
            <a:pPr algn="l">
              <a:buFont typeface="Arial" panose="020B0604020202020204" pitchFamily="34" charset="0"/>
              <a:buChar char="•"/>
            </a:pPr>
            <a:r>
              <a:rPr lang="es-ES" b="0" i="0" dirty="0">
                <a:solidFill>
                  <a:srgbClr val="0073C7"/>
                </a:solidFill>
                <a:effectLst/>
                <a:latin typeface="Arial" panose="020B0604020202020204" pitchFamily="34" charset="0"/>
                <a:hlinkClick r:id="rId6"/>
              </a:rPr>
              <a:t>Pila de </a:t>
            </a:r>
            <a:r>
              <a:rPr lang="es-ES" b="0" i="0" dirty="0" err="1">
                <a:solidFill>
                  <a:srgbClr val="0073C7"/>
                </a:solidFill>
                <a:effectLst/>
                <a:latin typeface="Arial" panose="020B0604020202020204" pitchFamily="34" charset="0"/>
                <a:hlinkClick r:id="rId6"/>
              </a:rPr>
              <a:t>Bitnami</a:t>
            </a:r>
            <a:r>
              <a:rPr lang="es-ES" b="0" i="0" dirty="0">
                <a:solidFill>
                  <a:srgbClr val="0073C7"/>
                </a:solidFill>
                <a:effectLst/>
                <a:latin typeface="Arial" panose="020B0604020202020204" pitchFamily="34" charset="0"/>
                <a:hlinkClick r:id="rId6"/>
              </a:rPr>
              <a:t> WAMP</a:t>
            </a:r>
            <a:endParaRPr lang="es-ES" b="0" i="0" dirty="0">
              <a:solidFill>
                <a:srgbClr val="003366"/>
              </a:solidFill>
              <a:effectLst/>
              <a:latin typeface="Arial" panose="020B0604020202020204" pitchFamily="34" charset="0"/>
            </a:endParaRPr>
          </a:p>
          <a:p>
            <a:pPr algn="l">
              <a:buFont typeface="Arial" panose="020B0604020202020204" pitchFamily="34" charset="0"/>
              <a:buChar char="•"/>
            </a:pPr>
            <a:r>
              <a:rPr lang="es-ES" b="0" i="0" dirty="0" err="1">
                <a:solidFill>
                  <a:srgbClr val="0073C7"/>
                </a:solidFill>
                <a:effectLst/>
                <a:latin typeface="Arial" panose="020B0604020202020204" pitchFamily="34" charset="0"/>
                <a:hlinkClick r:id="rId7"/>
              </a:rPr>
              <a:t>WampServer</a:t>
            </a:r>
            <a:endParaRPr lang="es-ES" b="0" i="0" dirty="0">
              <a:solidFill>
                <a:srgbClr val="003366"/>
              </a:solidFill>
              <a:effectLst/>
              <a:latin typeface="Arial" panose="020B0604020202020204" pitchFamily="34" charset="0"/>
            </a:endParaRPr>
          </a:p>
          <a:p>
            <a:pPr algn="l">
              <a:buFont typeface="Arial" panose="020B0604020202020204" pitchFamily="34" charset="0"/>
              <a:buChar char="•"/>
            </a:pPr>
            <a:r>
              <a:rPr lang="es-ES" b="0" i="0" dirty="0">
                <a:solidFill>
                  <a:srgbClr val="0073C7"/>
                </a:solidFill>
                <a:effectLst/>
                <a:latin typeface="Arial" panose="020B0604020202020204" pitchFamily="34" charset="0"/>
                <a:hlinkClick r:id="rId8"/>
              </a:rPr>
              <a:t>XAMPP</a:t>
            </a:r>
            <a:endParaRPr lang="es-ES" b="0" i="0" dirty="0">
              <a:solidFill>
                <a:srgbClr val="003366"/>
              </a:solidFill>
              <a:effectLst/>
              <a:latin typeface="Arial" panose="020B0604020202020204" pitchFamily="34" charset="0"/>
            </a:endParaRPr>
          </a:p>
        </p:txBody>
      </p:sp>
      <p:pic>
        <p:nvPicPr>
          <p:cNvPr id="14" name="Picture 2" descr="Cómo instalar un servidor web en tu ordenador con XAMPP | Tecnología -  ComputerHoy.com">
            <a:extLst>
              <a:ext uri="{FF2B5EF4-FFF2-40B4-BE49-F238E27FC236}">
                <a16:creationId xmlns:a16="http://schemas.microsoft.com/office/drawing/2014/main" id="{CCB043BC-BA54-4DCB-82A7-128A0AE50F36}"/>
              </a:ext>
            </a:extLst>
          </p:cNvPr>
          <p:cNvPicPr>
            <a:picLocks noChangeAspect="1" noChangeArrowheads="1"/>
          </p:cNvPicPr>
          <p:nvPr/>
        </p:nvPicPr>
        <p:blipFill>
          <a:blip r:embed="rId9">
            <a:alphaModFix amt="20000"/>
            <a:extLst>
              <a:ext uri="{28A0092B-C50C-407E-A947-70E740481C1C}">
                <a14:useLocalDpi xmlns:a14="http://schemas.microsoft.com/office/drawing/2010/main" val="0"/>
              </a:ext>
            </a:extLst>
          </a:blip>
          <a:srcRect/>
          <a:stretch>
            <a:fillRect/>
          </a:stretch>
        </p:blipFill>
        <p:spPr bwMode="auto">
          <a:xfrm>
            <a:off x="243117" y="124560"/>
            <a:ext cx="11705766" cy="66088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14588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8C34EEAD-8E3E-4CAC-93ED-C0B7180576D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15" name="Oval 14">
              <a:extLst>
                <a:ext uri="{FF2B5EF4-FFF2-40B4-BE49-F238E27FC236}">
                  <a16:creationId xmlns:a16="http://schemas.microsoft.com/office/drawing/2014/main" id="{2871306E-61E6-4B7F-BD08-E12FAB8BF5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3">
                <a:duotone>
                  <a:schemeClr val="accent2">
                    <a:shade val="45000"/>
                    <a:satMod val="135000"/>
                  </a:schemeClr>
                  <a:prstClr val="white"/>
                </a:duotone>
                <a:extLst>
                  <a:ext uri="{BEBA8EAE-BF5A-486C-A8C5-ECC9F3942E4B}">
                    <a14:imgProps xmlns:a14="http://schemas.microsoft.com/office/drawing/2010/main">
                      <a14:imgLayer r:embed="rId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6" name="Oval 15">
              <a:extLst>
                <a:ext uri="{FF2B5EF4-FFF2-40B4-BE49-F238E27FC236}">
                  <a16:creationId xmlns:a16="http://schemas.microsoft.com/office/drawing/2014/main" id="{ADC3563E-4AD0-4AEA-92A8-A012B3C09F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sp>
      </p:grpSp>
      <p:sp>
        <p:nvSpPr>
          <p:cNvPr id="18" name="Rectangle 17">
            <a:extLst>
              <a:ext uri="{FF2B5EF4-FFF2-40B4-BE49-F238E27FC236}">
                <a16:creationId xmlns:a16="http://schemas.microsoft.com/office/drawing/2014/main" id="{B74C0B25-EC91-42C8-A2CB-20143A786D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733" y="321733"/>
            <a:ext cx="5774268" cy="5780684"/>
          </a:xfrm>
          <a:prstGeom prst="rect">
            <a:avLst/>
          </a:prstGeom>
          <a:blipFill dpi="0" rotWithShape="1">
            <a:blip r:embed="rId5">
              <a:alphaModFix amt="60000"/>
              <a:lum bright="70000" contrast="-70000"/>
              <a:extLs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uadroTexto 3">
            <a:extLst>
              <a:ext uri="{FF2B5EF4-FFF2-40B4-BE49-F238E27FC236}">
                <a16:creationId xmlns:a16="http://schemas.microsoft.com/office/drawing/2014/main" id="{CA95FD42-C08F-4D3C-9198-1D43D47EFEB6}"/>
              </a:ext>
            </a:extLst>
          </p:cNvPr>
          <p:cNvSpPr txBox="1"/>
          <p:nvPr/>
        </p:nvSpPr>
        <p:spPr>
          <a:xfrm>
            <a:off x="644893" y="2121408"/>
            <a:ext cx="5168168" cy="3759628"/>
          </a:xfrm>
          <a:prstGeom prst="rect">
            <a:avLst/>
          </a:prstGeom>
        </p:spPr>
        <p:txBody>
          <a:bodyPr vert="horz" lIns="91440" tIns="45720" rIns="91440" bIns="45720" rtlCol="0">
            <a:normAutofit/>
          </a:bodyPr>
          <a:lstStyle/>
          <a:p>
            <a:pPr indent="-182880" defTabSz="914400">
              <a:lnSpc>
                <a:spcPct val="90000"/>
              </a:lnSpc>
              <a:spcAft>
                <a:spcPts val="600"/>
              </a:spcAft>
              <a:buClr>
                <a:schemeClr val="accent2"/>
              </a:buClr>
              <a:buSzPct val="85000"/>
              <a:buFont typeface="Wingdings" pitchFamily="2" charset="2"/>
              <a:buChar char="§"/>
            </a:pPr>
            <a:r>
              <a:rPr lang="en-US" b="0" i="0">
                <a:effectLst/>
              </a:rPr>
              <a:t>El más importante de ellos, </a:t>
            </a:r>
            <a:r>
              <a:rPr lang="en-US" b="0" i="0">
                <a:effectLst/>
                <a:hlinkClick r:id="rId6"/>
              </a:rPr>
              <a:t>MariaDB</a:t>
            </a:r>
            <a:r>
              <a:rPr lang="en-US" b="0" i="0">
                <a:effectLst/>
              </a:rPr>
              <a:t>, fue iniciado en 2012 por el principal fundador de MySQL (Michael Widenius). En el mundo del software libre, </a:t>
            </a:r>
            <a:r>
              <a:rPr lang="en-US" b="1" i="0" u="sng">
                <a:effectLst/>
              </a:rPr>
              <a:t>MariaDB ha sustituido a MySQL </a:t>
            </a:r>
            <a:r>
              <a:rPr lang="en-US" b="0" i="0">
                <a:effectLst/>
              </a:rPr>
              <a:t>como base de datos de referencia. Por ejemplo, RedHat sustituyó MySQL por MariaDB en RedHat Linux 7 (publicado en 2014) y Debian lo hizo en Debian 9 (publicado en 2017).</a:t>
            </a:r>
          </a:p>
          <a:p>
            <a:pPr indent="-182880" defTabSz="914400">
              <a:lnSpc>
                <a:spcPct val="90000"/>
              </a:lnSpc>
              <a:spcAft>
                <a:spcPts val="600"/>
              </a:spcAft>
              <a:buClr>
                <a:schemeClr val="accent2"/>
              </a:buClr>
              <a:buSzPct val="85000"/>
              <a:buFont typeface="Wingdings" pitchFamily="2" charset="2"/>
              <a:buChar char="§"/>
            </a:pPr>
            <a:endParaRPr lang="en-US" b="0" i="0">
              <a:effectLst/>
            </a:endParaRPr>
          </a:p>
          <a:p>
            <a:pPr indent="-182880" defTabSz="914400">
              <a:lnSpc>
                <a:spcPct val="90000"/>
              </a:lnSpc>
              <a:spcAft>
                <a:spcPts val="600"/>
              </a:spcAft>
              <a:buClr>
                <a:schemeClr val="accent2"/>
              </a:buClr>
              <a:buSzPct val="85000"/>
              <a:buFont typeface="Wingdings" pitchFamily="2" charset="2"/>
              <a:buChar char="§"/>
            </a:pPr>
            <a:r>
              <a:rPr lang="en-US" b="0" i="0">
                <a:effectLst/>
                <a:hlinkClick r:id="rId7"/>
              </a:rPr>
              <a:t>PHP</a:t>
            </a:r>
            <a:r>
              <a:rPr lang="en-US" b="0" i="0">
                <a:effectLst/>
              </a:rPr>
              <a:t> ha sido siempre el lenguaje de referencia para el desarrollo web.</a:t>
            </a:r>
          </a:p>
        </p:txBody>
      </p:sp>
      <p:sp>
        <p:nvSpPr>
          <p:cNvPr id="20" name="Rectangle 19">
            <a:extLst>
              <a:ext uri="{FF2B5EF4-FFF2-40B4-BE49-F238E27FC236}">
                <a16:creationId xmlns:a16="http://schemas.microsoft.com/office/drawing/2014/main" id="{E95F2BED-E316-4505-A3A1-25CABCC5C3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776089" y="321733"/>
            <a:ext cx="3091859" cy="1844147"/>
          </a:xfrm>
          <a:prstGeom prst="rect">
            <a:avLst/>
          </a:prstGeom>
          <a:blipFill dpi="0" rotWithShape="1">
            <a:blip r:embed="rId8">
              <a:duotone>
                <a:schemeClr val="accent2">
                  <a:shade val="45000"/>
                  <a:satMod val="135000"/>
                </a:schemeClr>
                <a:prstClr val="white"/>
              </a:duotone>
            </a:blip>
            <a:srcRect/>
            <a:tile tx="0" ty="0" sx="92000" sy="89000" flip="xy" algn="ctr"/>
          </a:blipFill>
          <a:ln w="25400" cap="flat" cmpd="sng" algn="ctr">
            <a:noFill/>
            <a:prstDash val="solid"/>
          </a:ln>
          <a:effectLst/>
        </p:spPr>
        <p:txBody>
          <a:bodyPr lIns="0" tIns="0" rIns="0" bIns="0" rtlCol="0" anchor="ctr"/>
          <a:lstStyle/>
          <a:p>
            <a:pPr algn="ctr"/>
            <a:endParaRPr lang="en-US" sz="2000" kern="0">
              <a:solidFill>
                <a:prstClr val="white"/>
              </a:solidFill>
              <a:latin typeface="Rockwell Extra Bold" pitchFamily="18" charset="0"/>
            </a:endParaRPr>
          </a:p>
        </p:txBody>
      </p:sp>
      <p:sp>
        <p:nvSpPr>
          <p:cNvPr id="22" name="Rectangle 21">
            <a:extLst>
              <a:ext uri="{FF2B5EF4-FFF2-40B4-BE49-F238E27FC236}">
                <a16:creationId xmlns:a16="http://schemas.microsoft.com/office/drawing/2014/main" id="{DCF786F3-8ADA-43CD-820B-137DD74EAE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250000" y="3324678"/>
            <a:ext cx="2361497" cy="2777740"/>
          </a:xfrm>
          <a:prstGeom prst="rect">
            <a:avLst/>
          </a:prstGeom>
          <a:blipFill dpi="0" rotWithShape="1">
            <a:blip r:embed="rId8">
              <a:duotone>
                <a:schemeClr val="bg2">
                  <a:shade val="45000"/>
                  <a:satMod val="135000"/>
                </a:schemeClr>
                <a:prstClr val="white"/>
              </a:duotone>
            </a:blip>
            <a:srcRect/>
            <a:tile tx="0" ty="0" sx="92000" sy="89000" flip="xy" algn="ctr"/>
          </a:blipFill>
          <a:ln w="25400" cap="flat" cmpd="sng" algn="ctr">
            <a:noFill/>
            <a:prstDash val="solid"/>
          </a:ln>
          <a:effectLst/>
        </p:spPr>
        <p:txBody>
          <a:bodyPr lIns="0" tIns="0" rIns="0" bIns="0" rtlCol="0" anchor="ctr"/>
          <a:lstStyle/>
          <a:p>
            <a:pPr algn="ctr"/>
            <a:endParaRPr lang="en-US" sz="2000" kern="0">
              <a:solidFill>
                <a:prstClr val="white"/>
              </a:solidFill>
              <a:latin typeface="Rockwell Extra Bold" pitchFamily="18" charset="0"/>
            </a:endParaRPr>
          </a:p>
        </p:txBody>
      </p:sp>
      <p:pic>
        <p:nvPicPr>
          <p:cNvPr id="9" name="Picture 2" descr="Cómo configurar su propio servidor de correo electrónico - Mistertek.com">
            <a:extLst>
              <a:ext uri="{FF2B5EF4-FFF2-40B4-BE49-F238E27FC236}">
                <a16:creationId xmlns:a16="http://schemas.microsoft.com/office/drawing/2014/main" id="{3881E2A5-976E-4B23-9FD9-2300C418774E}"/>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26719" r="26131" b="-2"/>
          <a:stretch/>
        </p:blipFill>
        <p:spPr bwMode="auto">
          <a:xfrm>
            <a:off x="8776087" y="2330472"/>
            <a:ext cx="3106457" cy="3771945"/>
          </a:xfrm>
          <a:prstGeom prst="rect">
            <a:avLst/>
          </a:prstGeom>
          <a:extLst>
            <a:ext uri="{909E8E84-426E-40DD-AFC4-6F175D3DCCD1}">
              <a14:hiddenFill xmlns:a14="http://schemas.microsoft.com/office/drawing/2010/main">
                <a:solidFill>
                  <a:srgbClr val="FFFFFF"/>
                </a:solidFill>
              </a14:hiddenFill>
            </a:ext>
          </a:extLst>
        </p:spPr>
      </p:pic>
      <p:sp>
        <p:nvSpPr>
          <p:cNvPr id="24" name="Oval 23">
            <a:extLst>
              <a:ext uri="{FF2B5EF4-FFF2-40B4-BE49-F238E27FC236}">
                <a16:creationId xmlns:a16="http://schemas.microsoft.com/office/drawing/2014/main" id="{25809B74-69C8-4611-82EA-F01E3C9097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01725" y="6229681"/>
            <a:ext cx="457200" cy="457200"/>
          </a:xfrm>
          <a:prstGeom prst="ellipse">
            <a:avLst/>
          </a:prstGeom>
          <a:blipFill dpi="0" rotWithShape="1">
            <a:blip r:embed="rId3">
              <a:duotone>
                <a:schemeClr val="accent2">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26" name="Oval 25">
            <a:extLst>
              <a:ext uri="{FF2B5EF4-FFF2-40B4-BE49-F238E27FC236}">
                <a16:creationId xmlns:a16="http://schemas.microsoft.com/office/drawing/2014/main" id="{F80A763D-A1E7-4EF3-B38B-92F5A95CCA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30918" y="6258874"/>
            <a:ext cx="398813" cy="398815"/>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pic>
        <p:nvPicPr>
          <p:cNvPr id="25" name="Imagen 24">
            <a:extLst>
              <a:ext uri="{FF2B5EF4-FFF2-40B4-BE49-F238E27FC236}">
                <a16:creationId xmlns:a16="http://schemas.microsoft.com/office/drawing/2014/main" id="{0FEE74FE-E602-4557-BA8A-00044AB04AC3}"/>
              </a:ext>
            </a:extLst>
          </p:cNvPr>
          <p:cNvPicPr>
            <a:picLocks noChangeAspect="1"/>
          </p:cNvPicPr>
          <p:nvPr/>
        </p:nvPicPr>
        <p:blipFill rotWithShape="1">
          <a:blip r:embed="rId10" cstate="screen">
            <a:extLst>
              <a:ext uri="{28A0092B-C50C-407E-A947-70E740481C1C}">
                <a14:useLocalDpi xmlns:a14="http://schemas.microsoft.com/office/drawing/2010/main" val="0"/>
              </a:ext>
            </a:extLst>
          </a:blip>
          <a:srcRect/>
          <a:stretch/>
        </p:blipFill>
        <p:spPr>
          <a:xfrm>
            <a:off x="321732" y="41657"/>
            <a:ext cx="11546215" cy="1870614"/>
          </a:xfrm>
          <a:prstGeom prst="rect">
            <a:avLst/>
          </a:prstGeom>
        </p:spPr>
      </p:pic>
    </p:spTree>
    <p:extLst>
      <p:ext uri="{BB962C8B-B14F-4D97-AF65-F5344CB8AC3E}">
        <p14:creationId xmlns:p14="http://schemas.microsoft.com/office/powerpoint/2010/main" val="314497663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Cómo configurar su propio servidor de correo electrónico - Mistertek.com">
            <a:extLst>
              <a:ext uri="{FF2B5EF4-FFF2-40B4-BE49-F238E27FC236}">
                <a16:creationId xmlns:a16="http://schemas.microsoft.com/office/drawing/2014/main" id="{56C7BBC1-E45F-4E7D-87DD-21B1CD3BDC87}"/>
              </a:ext>
            </a:extLst>
          </p:cNvPr>
          <p:cNvPicPr>
            <a:picLocks noChangeAspect="1" noChangeArrowheads="1"/>
          </p:cNvPicPr>
          <p:nvPr/>
        </p:nvPicPr>
        <p:blipFill rotWithShape="1">
          <a:blip r:embed="rId2" cstate="screen">
            <a:alphaModFix amt="20000"/>
            <a:extLst>
              <a:ext uri="{28A0092B-C50C-407E-A947-70E740481C1C}">
                <a14:useLocalDpi xmlns:a14="http://schemas.microsoft.com/office/drawing/2010/main" val="0"/>
              </a:ext>
            </a:extLst>
          </a:blip>
          <a:srcRect/>
          <a:stretch/>
        </p:blipFill>
        <p:spPr bwMode="auto">
          <a:xfrm>
            <a:off x="615191" y="227103"/>
            <a:ext cx="10961618" cy="6232248"/>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F2974189-6542-47EE-9CE6-C245DCB86B04}"/>
              </a:ext>
            </a:extLst>
          </p:cNvPr>
          <p:cNvSpPr>
            <a:spLocks noChangeArrowheads="1"/>
          </p:cNvSpPr>
          <p:nvPr/>
        </p:nvSpPr>
        <p:spPr bwMode="auto">
          <a:xfrm>
            <a:off x="381000" y="267296"/>
            <a:ext cx="10858500" cy="18466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s-ES" sz="2400" b="1" i="0" u="sng" strike="noStrike" cap="none" normalizeH="0" baseline="0" dirty="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Instalar XAMPP en Windows 7/10</a:t>
            </a:r>
            <a:endParaRPr kumimoji="0" lang="es-ES" altLang="es-ES" sz="2400" b="0" i="0" u="sng"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s-ES" b="0" i="0" u="none" strike="noStrike" cap="none" normalizeH="0" baseline="0" dirty="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Antes de instalar un servidor de páginas web es conveniente comprobar si no hay ya uno instalado, o al menos si no está en funcionamiento. Para ello, es suficiente con abrir el navegador y escribir la dirección </a:t>
            </a:r>
            <a:r>
              <a:rPr kumimoji="0" lang="es-ES" altLang="es-ES" b="0" i="0" u="none" strike="noStrike" cap="none" normalizeH="0" baseline="0" dirty="0">
                <a:ln>
                  <a:noFill/>
                </a:ln>
                <a:solidFill>
                  <a:srgbClr val="0000FF"/>
                </a:solidFill>
                <a:effectLst/>
                <a:latin typeface="Calibri" panose="020F0502020204030204" pitchFamily="34" charset="0"/>
                <a:ea typeface="Times New Roman" panose="02020603050405020304" pitchFamily="18" charset="0"/>
                <a:cs typeface="Times New Roman" panose="02020603050405020304" pitchFamily="18" charset="0"/>
                <a:hlinkClick r:id="rId3"/>
              </a:rPr>
              <a:t>http://localhost</a:t>
            </a:r>
            <a:r>
              <a:rPr kumimoji="0" lang="es-ES" altLang="es-ES" b="0" i="0" u="none" strike="noStrike" cap="none" normalizeH="0" baseline="0" dirty="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 Si se obtiene un mensaje de error es que no hay ningún servidor de páginas web en funcionamiento (aunque podría haber algún servidor instalado, pero no estar en funcionamiento).</a:t>
            </a:r>
            <a:endParaRPr kumimoji="0" lang="es-ES" altLang="es-ES"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s-ES" altLang="es-ES" sz="1800" b="0" i="0" u="none" strike="noStrike" cap="none" normalizeH="0" baseline="0" dirty="0">
              <a:ln>
                <a:noFill/>
              </a:ln>
              <a:solidFill>
                <a:schemeClr val="tx1"/>
              </a:solidFill>
              <a:effectLst/>
              <a:latin typeface="Arial" panose="020B0604020202020204" pitchFamily="34" charset="0"/>
            </a:endParaRPr>
          </a:p>
        </p:txBody>
      </p:sp>
      <p:pic>
        <p:nvPicPr>
          <p:cNvPr id="2049" name="Imagen 42">
            <a:extLst>
              <a:ext uri="{FF2B5EF4-FFF2-40B4-BE49-F238E27FC236}">
                <a16:creationId xmlns:a16="http://schemas.microsoft.com/office/drawing/2014/main" id="{3AEB67E8-C322-42ED-85BB-94BDE7492534}"/>
              </a:ext>
            </a:extLst>
          </p:cNvPr>
          <p:cNvPicPr>
            <a:picLocks noChangeAspect="1" noChangeArrowheads="1"/>
          </p:cNvPicPr>
          <p:nvPr/>
        </p:nvPicPr>
        <p:blipFill>
          <a:blip r:embed="rId4" cstate="screen">
            <a:extLst>
              <a:ext uri="{28A0092B-C50C-407E-A947-70E740481C1C}">
                <a14:useLocalDpi xmlns:a14="http://schemas.microsoft.com/office/drawing/2010/main" val="0"/>
              </a:ext>
            </a:extLst>
          </a:blip>
          <a:srcRect/>
          <a:stretch>
            <a:fillRect/>
          </a:stretch>
        </p:blipFill>
        <p:spPr bwMode="auto">
          <a:xfrm>
            <a:off x="2185987" y="1981200"/>
            <a:ext cx="5400675" cy="142875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0686D5AA-7A1C-45FF-AAAE-10C9AA68A171}"/>
              </a:ext>
            </a:extLst>
          </p:cNvPr>
          <p:cNvSpPr>
            <a:spLocks noChangeArrowheads="1"/>
          </p:cNvSpPr>
          <p:nvPr/>
        </p:nvSpPr>
        <p:spPr bwMode="auto">
          <a:xfrm>
            <a:off x="0" y="19812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101568" numCol="1" anchor="ctr" anchorCtr="0" compatLnSpc="1">
            <a:prstTxWarp prst="textNoShape">
              <a:avLst/>
            </a:prstTxWarp>
            <a:spAutoFit/>
          </a:bodyPr>
          <a:lstStyle/>
          <a:p>
            <a:endParaRPr lang="es-ES"/>
          </a:p>
        </p:txBody>
      </p:sp>
      <p:sp>
        <p:nvSpPr>
          <p:cNvPr id="6" name="Rectangle 6">
            <a:extLst>
              <a:ext uri="{FF2B5EF4-FFF2-40B4-BE49-F238E27FC236}">
                <a16:creationId xmlns:a16="http://schemas.microsoft.com/office/drawing/2014/main" id="{5F6F2C80-ED84-4366-B6C0-56E89A2491FA}"/>
              </a:ext>
            </a:extLst>
          </p:cNvPr>
          <p:cNvSpPr>
            <a:spLocks noChangeArrowheads="1"/>
          </p:cNvSpPr>
          <p:nvPr/>
        </p:nvSpPr>
        <p:spPr bwMode="auto">
          <a:xfrm>
            <a:off x="381000" y="3441502"/>
            <a:ext cx="10753725"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s-ES" b="0" i="0" u="none" strike="noStrike" cap="none" normalizeH="0" baseline="0" dirty="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Una vez obtenido el archivo de instalación de XAMPP, hay que hacer doble clic sobre él para ponerlo en marcha. Al poner en marcha el instalador XAMPP nos muestra un aviso que aparece si está activado el Control de Cuentas de Usuario y recuerda que algunos directorios tienen permisos restringidos:</a:t>
            </a:r>
            <a:endParaRPr kumimoji="0" lang="es-ES" altLang="es-ES"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s-ES" altLang="es-ES" sz="1800" b="0" i="0" u="none" strike="noStrike" cap="none" normalizeH="0" baseline="0" dirty="0">
              <a:ln>
                <a:noFill/>
              </a:ln>
              <a:solidFill>
                <a:schemeClr val="tx1"/>
              </a:solidFill>
              <a:effectLst/>
              <a:latin typeface="Arial" panose="020B0604020202020204" pitchFamily="34" charset="0"/>
            </a:endParaRPr>
          </a:p>
        </p:txBody>
      </p:sp>
      <p:pic>
        <p:nvPicPr>
          <p:cNvPr id="2053" name="Imagen 41" descr="Instalación de XAMPP - Aviso UAC">
            <a:extLst>
              <a:ext uri="{FF2B5EF4-FFF2-40B4-BE49-F238E27FC236}">
                <a16:creationId xmlns:a16="http://schemas.microsoft.com/office/drawing/2014/main" id="{F1446BFE-C4C2-4CA4-BA79-6AB28076285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85986" y="5004243"/>
            <a:ext cx="5407807" cy="1626651"/>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7">
            <a:extLst>
              <a:ext uri="{FF2B5EF4-FFF2-40B4-BE49-F238E27FC236}">
                <a16:creationId xmlns:a16="http://schemas.microsoft.com/office/drawing/2014/main" id="{45ECBA1E-BC3C-4416-9D28-092CC6824C9A}"/>
              </a:ext>
            </a:extLst>
          </p:cNvPr>
          <p:cNvSpPr>
            <a:spLocks noChangeArrowheads="1"/>
          </p:cNvSpPr>
          <p:nvPr/>
        </p:nvSpPr>
        <p:spPr bwMode="auto">
          <a:xfrm>
            <a:off x="0" y="19907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9" name="Rectangle 10">
            <a:extLst>
              <a:ext uri="{FF2B5EF4-FFF2-40B4-BE49-F238E27FC236}">
                <a16:creationId xmlns:a16="http://schemas.microsoft.com/office/drawing/2014/main" id="{0F31E584-9084-4D4F-AF00-2CB586092B3E}"/>
              </a:ext>
            </a:extLst>
          </p:cNvPr>
          <p:cNvSpPr>
            <a:spLocks noChangeArrowheads="1"/>
          </p:cNvSpPr>
          <p:nvPr/>
        </p:nvSpPr>
        <p:spPr bwMode="auto">
          <a:xfrm>
            <a:off x="152400" y="21431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11" name="Rectangle 13">
            <a:extLst>
              <a:ext uri="{FF2B5EF4-FFF2-40B4-BE49-F238E27FC236}">
                <a16:creationId xmlns:a16="http://schemas.microsoft.com/office/drawing/2014/main" id="{1DADE89D-78B3-422C-822D-17C4057A951D}"/>
              </a:ext>
            </a:extLst>
          </p:cNvPr>
          <p:cNvSpPr>
            <a:spLocks noChangeArrowheads="1"/>
          </p:cNvSpPr>
          <p:nvPr/>
        </p:nvSpPr>
        <p:spPr bwMode="auto">
          <a:xfrm>
            <a:off x="304800" y="22955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Tree>
    <p:extLst>
      <p:ext uri="{BB962C8B-B14F-4D97-AF65-F5344CB8AC3E}">
        <p14:creationId xmlns:p14="http://schemas.microsoft.com/office/powerpoint/2010/main" val="335959870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Tipo de madera">
  <a:themeElements>
    <a:clrScheme name="Tipo de madera">
      <a:dk1>
        <a:sysClr val="windowText" lastClr="000000"/>
      </a:dk1>
      <a:lt1>
        <a:sysClr val="window" lastClr="FFFFFF"/>
      </a:lt1>
      <a:dk2>
        <a:srgbClr val="84ACB6"/>
      </a:dk2>
      <a:lt2>
        <a:srgbClr val="EBE9DD"/>
      </a:lt2>
      <a:accent1>
        <a:srgbClr val="6F8183"/>
      </a:accent1>
      <a:accent2>
        <a:srgbClr val="967E96"/>
      </a:accent2>
      <a:accent3>
        <a:srgbClr val="CCC893"/>
      </a:accent3>
      <a:accent4>
        <a:srgbClr val="A54D74"/>
      </a:accent4>
      <a:accent5>
        <a:srgbClr val="949C6B"/>
      </a:accent5>
      <a:accent6>
        <a:srgbClr val="766A50"/>
      </a:accent6>
      <a:hlink>
        <a:srgbClr val="CC6600"/>
      </a:hlink>
      <a:folHlink>
        <a:srgbClr val="777777"/>
      </a:folHlink>
    </a:clrScheme>
    <a:fontScheme name="Tipo de madera">
      <a:majorFont>
        <a:latin typeface="Century Gothic" panose="020B0502020202020204"/>
        <a:ea typeface=""/>
        <a:cs typeface=""/>
        <a:font script="Jpan" typeface="HGｺﾞｼｯｸM"/>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Bookman Old Style" panose="02050604050505020204"/>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ipo de madera">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8E89CD47-BF55-4DDE-B823-2283AA7E7695}"/>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Tipo de madera">
    <a:dk1>
      <a:sysClr val="windowText" lastClr="000000"/>
    </a:dk1>
    <a:lt1>
      <a:sysClr val="window" lastClr="FFFFFF"/>
    </a:lt1>
    <a:dk2>
      <a:srgbClr val="84ACB6"/>
    </a:dk2>
    <a:lt2>
      <a:srgbClr val="EBE9DD"/>
    </a:lt2>
    <a:accent1>
      <a:srgbClr val="6F8183"/>
    </a:accent1>
    <a:accent2>
      <a:srgbClr val="967E96"/>
    </a:accent2>
    <a:accent3>
      <a:srgbClr val="CCC893"/>
    </a:accent3>
    <a:accent4>
      <a:srgbClr val="A54D74"/>
    </a:accent4>
    <a:accent5>
      <a:srgbClr val="949C6B"/>
    </a:accent5>
    <a:accent6>
      <a:srgbClr val="766A50"/>
    </a:accent6>
    <a:hlink>
      <a:srgbClr val="CC6600"/>
    </a:hlink>
    <a:folHlink>
      <a:srgbClr val="777777"/>
    </a:folHlink>
  </a:clrScheme>
</a:themeOverride>
</file>

<file path=ppt/theme/themeOverride2.xml><?xml version="1.0" encoding="utf-8"?>
<a:themeOverride xmlns:a="http://schemas.openxmlformats.org/drawingml/2006/main">
  <a:clrScheme name="Tipo de madera">
    <a:dk1>
      <a:sysClr val="windowText" lastClr="000000"/>
    </a:dk1>
    <a:lt1>
      <a:sysClr val="window" lastClr="FFFFFF"/>
    </a:lt1>
    <a:dk2>
      <a:srgbClr val="84ACB6"/>
    </a:dk2>
    <a:lt2>
      <a:srgbClr val="EBE9DD"/>
    </a:lt2>
    <a:accent1>
      <a:srgbClr val="6F8183"/>
    </a:accent1>
    <a:accent2>
      <a:srgbClr val="967E96"/>
    </a:accent2>
    <a:accent3>
      <a:srgbClr val="CCC893"/>
    </a:accent3>
    <a:accent4>
      <a:srgbClr val="A54D74"/>
    </a:accent4>
    <a:accent5>
      <a:srgbClr val="949C6B"/>
    </a:accent5>
    <a:accent6>
      <a:srgbClr val="766A50"/>
    </a:accent6>
    <a:hlink>
      <a:srgbClr val="CC6600"/>
    </a:hlink>
    <a:folHlink>
      <a:srgbClr val="777777"/>
    </a:folHlink>
  </a:clrScheme>
</a:themeOverride>
</file>

<file path=ppt/theme/themeOverride3.xml><?xml version="1.0" encoding="utf-8"?>
<a:themeOverride xmlns:a="http://schemas.openxmlformats.org/drawingml/2006/main">
  <a:clrScheme name="Tipo de madera">
    <a:dk1>
      <a:sysClr val="windowText" lastClr="000000"/>
    </a:dk1>
    <a:lt1>
      <a:sysClr val="window" lastClr="FFFFFF"/>
    </a:lt1>
    <a:dk2>
      <a:srgbClr val="84ACB6"/>
    </a:dk2>
    <a:lt2>
      <a:srgbClr val="EBE9DD"/>
    </a:lt2>
    <a:accent1>
      <a:srgbClr val="6F8183"/>
    </a:accent1>
    <a:accent2>
      <a:srgbClr val="967E96"/>
    </a:accent2>
    <a:accent3>
      <a:srgbClr val="CCC893"/>
    </a:accent3>
    <a:accent4>
      <a:srgbClr val="A54D74"/>
    </a:accent4>
    <a:accent5>
      <a:srgbClr val="949C6B"/>
    </a:accent5>
    <a:accent6>
      <a:srgbClr val="766A50"/>
    </a:accent6>
    <a:hlink>
      <a:srgbClr val="CC6600"/>
    </a:hlink>
    <a:folHlink>
      <a:srgbClr val="777777"/>
    </a:folHlink>
  </a:clrScheme>
</a:themeOverride>
</file>

<file path=ppt/theme/themeOverride4.xml><?xml version="1.0" encoding="utf-8"?>
<a:themeOverride xmlns:a="http://schemas.openxmlformats.org/drawingml/2006/main">
  <a:clrScheme name="Tipo de madera">
    <a:dk1>
      <a:sysClr val="windowText" lastClr="000000"/>
    </a:dk1>
    <a:lt1>
      <a:sysClr val="window" lastClr="FFFFFF"/>
    </a:lt1>
    <a:dk2>
      <a:srgbClr val="84ACB6"/>
    </a:dk2>
    <a:lt2>
      <a:srgbClr val="EBE9DD"/>
    </a:lt2>
    <a:accent1>
      <a:srgbClr val="6F8183"/>
    </a:accent1>
    <a:accent2>
      <a:srgbClr val="967E96"/>
    </a:accent2>
    <a:accent3>
      <a:srgbClr val="CCC893"/>
    </a:accent3>
    <a:accent4>
      <a:srgbClr val="A54D74"/>
    </a:accent4>
    <a:accent5>
      <a:srgbClr val="949C6B"/>
    </a:accent5>
    <a:accent6>
      <a:srgbClr val="766A50"/>
    </a:accent6>
    <a:hlink>
      <a:srgbClr val="CC6600"/>
    </a:hlink>
    <a:folHlink>
      <a:srgbClr val="777777"/>
    </a:folHlink>
  </a:clrScheme>
</a:themeOverride>
</file>

<file path=ppt/theme/themeOverride5.xml><?xml version="1.0" encoding="utf-8"?>
<a:themeOverride xmlns:a="http://schemas.openxmlformats.org/drawingml/2006/main">
  <a:clrScheme name="Tipo de madera">
    <a:dk1>
      <a:sysClr val="windowText" lastClr="000000"/>
    </a:dk1>
    <a:lt1>
      <a:sysClr val="window" lastClr="FFFFFF"/>
    </a:lt1>
    <a:dk2>
      <a:srgbClr val="84ACB6"/>
    </a:dk2>
    <a:lt2>
      <a:srgbClr val="EBE9DD"/>
    </a:lt2>
    <a:accent1>
      <a:srgbClr val="6F8183"/>
    </a:accent1>
    <a:accent2>
      <a:srgbClr val="967E96"/>
    </a:accent2>
    <a:accent3>
      <a:srgbClr val="CCC893"/>
    </a:accent3>
    <a:accent4>
      <a:srgbClr val="A54D74"/>
    </a:accent4>
    <a:accent5>
      <a:srgbClr val="949C6B"/>
    </a:accent5>
    <a:accent6>
      <a:srgbClr val="766A50"/>
    </a:accent6>
    <a:hlink>
      <a:srgbClr val="CC6600"/>
    </a:hlink>
    <a:folHlink>
      <a:srgbClr val="777777"/>
    </a:folHlink>
  </a:clrScheme>
</a:themeOverride>
</file>

<file path=ppt/theme/themeOverride6.xml><?xml version="1.0" encoding="utf-8"?>
<a:themeOverride xmlns:a="http://schemas.openxmlformats.org/drawingml/2006/main">
  <a:clrScheme name="Tipo de madera">
    <a:dk1>
      <a:sysClr val="windowText" lastClr="000000"/>
    </a:dk1>
    <a:lt1>
      <a:sysClr val="window" lastClr="FFFFFF"/>
    </a:lt1>
    <a:dk2>
      <a:srgbClr val="84ACB6"/>
    </a:dk2>
    <a:lt2>
      <a:srgbClr val="EBE9DD"/>
    </a:lt2>
    <a:accent1>
      <a:srgbClr val="6F8183"/>
    </a:accent1>
    <a:accent2>
      <a:srgbClr val="967E96"/>
    </a:accent2>
    <a:accent3>
      <a:srgbClr val="CCC893"/>
    </a:accent3>
    <a:accent4>
      <a:srgbClr val="A54D74"/>
    </a:accent4>
    <a:accent5>
      <a:srgbClr val="949C6B"/>
    </a:accent5>
    <a:accent6>
      <a:srgbClr val="766A50"/>
    </a:accent6>
    <a:hlink>
      <a:srgbClr val="CC6600"/>
    </a:hlink>
    <a:folHlink>
      <a:srgbClr val="777777"/>
    </a:folHlink>
  </a:clrScheme>
</a:themeOverride>
</file>

<file path=docProps/app.xml><?xml version="1.0" encoding="utf-8"?>
<Properties xmlns="http://schemas.openxmlformats.org/officeDocument/2006/extended-properties" xmlns:vt="http://schemas.openxmlformats.org/officeDocument/2006/docPropsVTypes">
  <Template/>
  <TotalTime>894</TotalTime>
  <Words>1772</Words>
  <Application>Microsoft Office PowerPoint</Application>
  <PresentationFormat>Panorámica</PresentationFormat>
  <Paragraphs>83</Paragraphs>
  <Slides>32</Slides>
  <Notes>0</Notes>
  <HiddenSlides>0</HiddenSlides>
  <MMClips>0</MMClips>
  <ScaleCrop>false</ScaleCrop>
  <HeadingPairs>
    <vt:vector size="6" baseType="variant">
      <vt:variant>
        <vt:lpstr>Fuentes usadas</vt:lpstr>
      </vt:variant>
      <vt:variant>
        <vt:i4>11</vt:i4>
      </vt:variant>
      <vt:variant>
        <vt:lpstr>Tema</vt:lpstr>
      </vt:variant>
      <vt:variant>
        <vt:i4>1</vt:i4>
      </vt:variant>
      <vt:variant>
        <vt:lpstr>Títulos de diapositiva</vt:lpstr>
      </vt:variant>
      <vt:variant>
        <vt:i4>32</vt:i4>
      </vt:variant>
    </vt:vector>
  </HeadingPairs>
  <TitlesOfParts>
    <vt:vector size="44" baseType="lpstr">
      <vt:lpstr>Arial</vt:lpstr>
      <vt:lpstr>Bookman Old Style</vt:lpstr>
      <vt:lpstr>Calibri</vt:lpstr>
      <vt:lpstr>Century Gothic</vt:lpstr>
      <vt:lpstr>Helvetica Neue</vt:lpstr>
      <vt:lpstr>Rockwell Extra Bold</vt:lpstr>
      <vt:lpstr>Segoe UI</vt:lpstr>
      <vt:lpstr>Segoe UI Symbol</vt:lpstr>
      <vt:lpstr>Times New Roman</vt:lpstr>
      <vt:lpstr>Trebuchet MS</vt:lpstr>
      <vt:lpstr>Wingdings</vt:lpstr>
      <vt:lpstr>Tipo de madera</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M K</dc:creator>
  <cp:lastModifiedBy>m k2</cp:lastModifiedBy>
  <cp:revision>49</cp:revision>
  <dcterms:created xsi:type="dcterms:W3CDTF">2014-09-04T14:13:19Z</dcterms:created>
  <dcterms:modified xsi:type="dcterms:W3CDTF">2021-05-07T02:47:18Z</dcterms:modified>
</cp:coreProperties>
</file>